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4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9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0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1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13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14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15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16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39" r:id="rId2"/>
    <p:sldId id="347" r:id="rId3"/>
    <p:sldId id="340" r:id="rId4"/>
    <p:sldId id="329" r:id="rId5"/>
    <p:sldId id="355" r:id="rId6"/>
    <p:sldId id="352" r:id="rId7"/>
    <p:sldId id="362" r:id="rId8"/>
    <p:sldId id="354" r:id="rId9"/>
    <p:sldId id="371" r:id="rId10"/>
    <p:sldId id="372" r:id="rId11"/>
    <p:sldId id="373" r:id="rId12"/>
    <p:sldId id="374" r:id="rId13"/>
    <p:sldId id="369" r:id="rId14"/>
    <p:sldId id="375" r:id="rId15"/>
    <p:sldId id="377" r:id="rId16"/>
    <p:sldId id="378" r:id="rId17"/>
    <p:sldId id="376" r:id="rId18"/>
    <p:sldId id="370" r:id="rId19"/>
    <p:sldId id="379" r:id="rId20"/>
    <p:sldId id="353" r:id="rId21"/>
    <p:sldId id="387" r:id="rId22"/>
    <p:sldId id="388" r:id="rId23"/>
    <p:sldId id="380" r:id="rId24"/>
    <p:sldId id="389" r:id="rId25"/>
    <p:sldId id="381" r:id="rId26"/>
    <p:sldId id="383" r:id="rId27"/>
    <p:sldId id="384" r:id="rId28"/>
    <p:sldId id="385" r:id="rId29"/>
    <p:sldId id="386" r:id="rId30"/>
    <p:sldId id="351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646"/>
    <a:srgbClr val="586371"/>
    <a:srgbClr val="F34F56"/>
    <a:srgbClr val="404040"/>
    <a:srgbClr val="C56005"/>
    <a:srgbClr val="F3F5FF"/>
    <a:srgbClr val="FFFFF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737" autoAdjust="0"/>
  </p:normalViewPr>
  <p:slideViewPr>
    <p:cSldViewPr snapToGrid="0" showGuides="1">
      <p:cViewPr varScale="1">
        <p:scale>
          <a:sx n="115" d="100"/>
          <a:sy n="115" d="100"/>
        </p:scale>
        <p:origin x="712" y="208"/>
      </p:cViewPr>
      <p:guideLst>
        <p:guide orient="horz" pos="2176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13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2024/3/28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‹#›</a:t>
            </a:fld>
            <a:endParaRPr lang="zh-CN" altLang="en-US"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Normal" panose="00000500000000000000" charset="-122"/>
        <a:ea typeface="MiSans Normal" panose="00000500000000000000" charset="-122"/>
        <a:cs typeface="MiSans Normal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Normal" panose="00000500000000000000" charset="-122"/>
        <a:ea typeface="MiSans Normal" panose="00000500000000000000" charset="-122"/>
        <a:cs typeface="MiSans Normal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Normal" panose="00000500000000000000" charset="-122"/>
        <a:ea typeface="MiSans Normal" panose="00000500000000000000" charset="-122"/>
        <a:cs typeface="MiSans Normal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Normal" panose="00000500000000000000" charset="-122"/>
        <a:ea typeface="MiSans Normal" panose="00000500000000000000" charset="-122"/>
        <a:cs typeface="MiSans Normal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Normal" panose="00000500000000000000" charset="-122"/>
        <a:ea typeface="MiSans Normal" panose="00000500000000000000" charset="-122"/>
        <a:cs typeface="MiSans Normal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6324-F9C0-E5A2-EC3A-B1AB7424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31FB14-2403-F51C-2182-96E9A3C6E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7C4014-5589-D9AF-C6ED-F19A6011A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6B29B1-FC4E-A09D-A356-669BFFC2A7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6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BB4CD-06CD-BF8A-8AE7-78FA709B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499E75-E866-CB02-AF96-B6F71F79A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066D0C-3692-767C-0408-CFBCCA53E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A2359D-F1C7-F9E5-6E01-D388D53C23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91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C8FB0-A029-4DD6-8F62-5A8E4CAE5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68B316-0D43-49B1-6462-A8F218A9B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0C5A2F-B373-15A1-0FFF-9856159A1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74E2A-7075-B4FB-A453-600D27B7A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85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7699D-83C0-DF93-FD5E-353ED96C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AF8EA8-DF45-0FB8-AC39-6F5C8FF4C4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649E8A-7CEC-49A3-1A2E-8B0309FA4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6C8362-9401-0BE8-8EB0-4EF9B54C9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93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FC7F-D09C-7008-02E6-0DA280B78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3E4BD9-5F54-1710-06A2-70F267E4B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F34093-4847-3D16-9E53-8B1AEB2C7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3B04C9-7EF5-00A9-5026-B2294C56C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85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6873-0CA7-E6FB-C643-F1A75761D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0C0693-5DE7-9FC1-0470-7536E7131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CB7B5C-2E37-D810-4BA5-576B159E3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F75AAC-E67F-557F-7ED2-4807DF9DB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29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676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EEEE8-C3E0-BA01-15FE-B9BF4306E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E78137-749C-2B87-5BA4-CC9FAC829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7FE76C-79E4-4895-A3B5-F79BCF41C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52E0A2-A33E-EEB5-B07D-82E78320A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234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491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82F36-E644-6E54-4803-C06EAA1D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B31437-5C26-EB1E-E866-6480BAC8F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156C31-A796-2E76-A469-DC5D948CF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196357-007F-5A48-7B6A-8B53155FE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24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image" Target="../media/image1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image" Target="../media/image1.png"/><Relationship Id="rId2" Type="http://schemas.openxmlformats.org/officeDocument/2006/relationships/tags" Target="../tags/tag86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9.xml"/><Relationship Id="rId9" Type="http://schemas.openxmlformats.org/officeDocument/2006/relationships/tags" Target="../tags/tag6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-14605" y="-14605"/>
            <a:ext cx="6006465" cy="68973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95300" dist="38100" dir="2700000" algn="tl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 rot="16200000">
            <a:off x="-1402080" y="1361440"/>
            <a:ext cx="6894830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95300" dist="152400" dir="2700000" algn="tl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3"/>
            </p:custDataLst>
          </p:nvPr>
        </p:nvSpPr>
        <p:spPr>
          <a:xfrm rot="10800000">
            <a:off x="5155565" y="3855720"/>
            <a:ext cx="5383530" cy="111125"/>
          </a:xfrm>
          <a:prstGeom prst="roundRect">
            <a:avLst/>
          </a:prstGeom>
          <a:solidFill>
            <a:srgbClr val="F3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11197590" y="300291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5"/>
            </p:custDataLst>
          </p:nvPr>
        </p:nvCxnSpPr>
        <p:spPr>
          <a:xfrm>
            <a:off x="11305540" y="193421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>
            <a:off x="11305540" y="347662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7"/>
            </p:custDataLst>
          </p:nvPr>
        </p:nvSpPr>
        <p:spPr>
          <a:xfrm>
            <a:off x="10027285" y="4343400"/>
            <a:ext cx="538480" cy="538480"/>
          </a:xfrm>
          <a:prstGeom prst="ellipse">
            <a:avLst/>
          </a:prstGeom>
          <a:solidFill>
            <a:srgbClr val="586371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1" name="椭圆 20"/>
          <p:cNvSpPr/>
          <p:nvPr>
            <p:custDataLst>
              <p:tags r:id="rId8"/>
            </p:custDataLst>
          </p:nvPr>
        </p:nvSpPr>
        <p:spPr>
          <a:xfrm>
            <a:off x="10133965" y="4450080"/>
            <a:ext cx="325120" cy="325120"/>
          </a:xfrm>
          <a:prstGeom prst="ellipse">
            <a:avLst/>
          </a:pr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 lnSpcReduction="20000"/>
          </a:bodyPr>
          <a:lstStyle/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90" name="向下箭头"/>
          <p:cNvSpPr/>
          <p:nvPr>
            <p:custDataLst>
              <p:tags r:id="rId9"/>
            </p:custDataLst>
          </p:nvPr>
        </p:nvSpPr>
        <p:spPr>
          <a:xfrm rot="16200000">
            <a:off x="10238105" y="4542790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10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1"/>
            </p:custDataLst>
          </p:nvPr>
        </p:nvSpPr>
        <p:spPr>
          <a:xfrm>
            <a:off x="2273300" y="4438650"/>
            <a:ext cx="7589520" cy="6616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单击编辑文本</a:t>
            </a: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2273935" y="1953895"/>
            <a:ext cx="8413115" cy="556260"/>
          </a:xfrm>
          <a:prstGeom prst="rect">
            <a:avLst/>
          </a:prstGeom>
          <a:noFill/>
        </p:spPr>
        <p:txBody>
          <a:bodyPr wrap="square" lIns="91440" tIns="45720" rIns="144145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400" b="0" i="0" u="none" strike="noStrike" kern="1200" cap="none" spc="0" normalizeH="0" baseline="0" noProof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3"/>
            </p:custDataLst>
          </p:nvPr>
        </p:nvSpPr>
        <p:spPr>
          <a:xfrm>
            <a:off x="2273300" y="2510155"/>
            <a:ext cx="8413750" cy="17094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2133F7-F42E-187C-E933-DD68B11779B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9" y="1790806"/>
            <a:ext cx="3260220" cy="28449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08330" y="1075690"/>
            <a:ext cx="10968990" cy="4718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330" y="397510"/>
            <a:ext cx="10968990" cy="6788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>
            <p:custDataLst>
              <p:tags r:id="rId1"/>
            </p:custDataLst>
          </p:nvPr>
        </p:nvSpPr>
        <p:spPr>
          <a:xfrm>
            <a:off x="-14605" y="-14605"/>
            <a:ext cx="6006465" cy="68973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95300" dist="38100" dir="2700000" algn="tl" rotWithShape="0">
              <a:schemeClr val="tx1">
                <a:lumMod val="50000"/>
                <a:lumOff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2"/>
            </p:custDataLst>
          </p:nvPr>
        </p:nvSpPr>
        <p:spPr>
          <a:xfrm rot="16200000">
            <a:off x="-1402080" y="1361440"/>
            <a:ext cx="6894830" cy="411988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95300" dist="152400" dir="2700000" algn="tl" rotWithShape="0">
              <a:schemeClr val="tx1">
                <a:lumMod val="65000"/>
                <a:lumOff val="3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30" name="圆角矩形 29"/>
          <p:cNvSpPr/>
          <p:nvPr>
            <p:custDataLst>
              <p:tags r:id="rId3"/>
            </p:custDataLst>
          </p:nvPr>
        </p:nvSpPr>
        <p:spPr>
          <a:xfrm rot="10800000">
            <a:off x="5155565" y="3089275"/>
            <a:ext cx="5383530" cy="111125"/>
          </a:xfrm>
          <a:prstGeom prst="roundRect">
            <a:avLst/>
          </a:prstGeom>
          <a:solidFill>
            <a:srgbClr val="F3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4"/>
            </p:custDataLst>
          </p:nvPr>
        </p:nvCxnSpPr>
        <p:spPr>
          <a:xfrm>
            <a:off x="11197590" y="2981325"/>
            <a:ext cx="2159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>
            <p:custDataLst>
              <p:tags r:id="rId5"/>
            </p:custDataLst>
          </p:nvPr>
        </p:nvCxnSpPr>
        <p:spPr>
          <a:xfrm>
            <a:off x="11305540" y="1912620"/>
            <a:ext cx="0" cy="59499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6"/>
            </p:custDataLst>
          </p:nvPr>
        </p:nvCxnSpPr>
        <p:spPr>
          <a:xfrm>
            <a:off x="11305540" y="3455035"/>
            <a:ext cx="0" cy="636905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>
            <p:custDataLst>
              <p:tags r:id="rId7"/>
            </p:custDataLst>
          </p:nvPr>
        </p:nvSpPr>
        <p:spPr>
          <a:xfrm>
            <a:off x="10016490" y="3576955"/>
            <a:ext cx="538480" cy="538480"/>
          </a:xfrm>
          <a:prstGeom prst="ellipse">
            <a:avLst/>
          </a:prstGeom>
          <a:solidFill>
            <a:srgbClr val="586371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8" name="椭圆 37"/>
          <p:cNvSpPr/>
          <p:nvPr>
            <p:custDataLst>
              <p:tags r:id="rId8"/>
            </p:custDataLst>
          </p:nvPr>
        </p:nvSpPr>
        <p:spPr>
          <a:xfrm>
            <a:off x="10123170" y="3683635"/>
            <a:ext cx="325120" cy="325120"/>
          </a:xfrm>
          <a:prstGeom prst="ellipse">
            <a:avLst/>
          </a:pr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9" name="向下箭头"/>
          <p:cNvSpPr/>
          <p:nvPr>
            <p:custDataLst>
              <p:tags r:id="rId9"/>
            </p:custDataLst>
          </p:nvPr>
        </p:nvSpPr>
        <p:spPr>
          <a:xfrm rot="5400000">
            <a:off x="10227310" y="3776345"/>
            <a:ext cx="118745" cy="139700"/>
          </a:xfrm>
          <a:custGeom>
            <a:avLst/>
            <a:gdLst>
              <a:gd name="connsiteX0" fmla="*/ 222512 w 477622"/>
              <a:gd name="connsiteY0" fmla="*/ 0 h 559381"/>
              <a:gd name="connsiteX1" fmla="*/ 258512 w 477622"/>
              <a:gd name="connsiteY1" fmla="*/ 0 h 559381"/>
              <a:gd name="connsiteX2" fmla="*/ 258512 w 477622"/>
              <a:gd name="connsiteY2" fmla="*/ 488296 h 559381"/>
              <a:gd name="connsiteX3" fmla="*/ 452168 w 477622"/>
              <a:gd name="connsiteY3" fmla="*/ 294641 h 559381"/>
              <a:gd name="connsiteX4" fmla="*/ 477622 w 477622"/>
              <a:gd name="connsiteY4" fmla="*/ 320096 h 559381"/>
              <a:gd name="connsiteX5" fmla="*/ 264266 w 477622"/>
              <a:gd name="connsiteY5" fmla="*/ 533452 h 559381"/>
              <a:gd name="connsiteX6" fmla="*/ 264740 w 477622"/>
              <a:gd name="connsiteY6" fmla="*/ 533926 h 559381"/>
              <a:gd name="connsiteX7" fmla="*/ 239284 w 477622"/>
              <a:gd name="connsiteY7" fmla="*/ 559381 h 559381"/>
              <a:gd name="connsiteX8" fmla="*/ 238812 w 477622"/>
              <a:gd name="connsiteY8" fmla="*/ 558908 h 559381"/>
              <a:gd name="connsiteX9" fmla="*/ 238338 w 477622"/>
              <a:gd name="connsiteY9" fmla="*/ 559381 h 559381"/>
              <a:gd name="connsiteX10" fmla="*/ 212882 w 477622"/>
              <a:gd name="connsiteY10" fmla="*/ 533926 h 559381"/>
              <a:gd name="connsiteX11" fmla="*/ 213356 w 477622"/>
              <a:gd name="connsiteY11" fmla="*/ 533452 h 559381"/>
              <a:gd name="connsiteX12" fmla="*/ 0 w 477622"/>
              <a:gd name="connsiteY12" fmla="*/ 320096 h 559381"/>
              <a:gd name="connsiteX13" fmla="*/ 25456 w 477622"/>
              <a:gd name="connsiteY13" fmla="*/ 294641 h 559381"/>
              <a:gd name="connsiteX14" fmla="*/ 222512 w 477622"/>
              <a:gd name="connsiteY14" fmla="*/ 491698 h 559381"/>
              <a:gd name="connsiteX15" fmla="*/ 222512 w 477622"/>
              <a:gd name="connsiteY15" fmla="*/ 0 h 55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622" h="559381">
                <a:moveTo>
                  <a:pt x="222512" y="0"/>
                </a:moveTo>
                <a:lnTo>
                  <a:pt x="258512" y="0"/>
                </a:lnTo>
                <a:lnTo>
                  <a:pt x="258512" y="488296"/>
                </a:lnTo>
                <a:lnTo>
                  <a:pt x="452168" y="294641"/>
                </a:lnTo>
                <a:lnTo>
                  <a:pt x="477622" y="320096"/>
                </a:lnTo>
                <a:lnTo>
                  <a:pt x="264266" y="533452"/>
                </a:lnTo>
                <a:lnTo>
                  <a:pt x="264740" y="533926"/>
                </a:lnTo>
                <a:lnTo>
                  <a:pt x="239284" y="559381"/>
                </a:lnTo>
                <a:lnTo>
                  <a:pt x="238812" y="558908"/>
                </a:lnTo>
                <a:lnTo>
                  <a:pt x="238338" y="559381"/>
                </a:lnTo>
                <a:lnTo>
                  <a:pt x="212882" y="533926"/>
                </a:lnTo>
                <a:lnTo>
                  <a:pt x="213356" y="533452"/>
                </a:lnTo>
                <a:lnTo>
                  <a:pt x="0" y="320096"/>
                </a:lnTo>
                <a:lnTo>
                  <a:pt x="25456" y="294641"/>
                </a:lnTo>
                <a:lnTo>
                  <a:pt x="222512" y="491698"/>
                </a:lnTo>
                <a:lnTo>
                  <a:pt x="222512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4" name="任意多边形 43"/>
          <p:cNvSpPr/>
          <p:nvPr>
            <p:custDataLst>
              <p:tags r:id="rId10"/>
            </p:custDataLst>
          </p:nvPr>
        </p:nvSpPr>
        <p:spPr>
          <a:xfrm>
            <a:off x="8945880" y="5997575"/>
            <a:ext cx="3246120" cy="860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11"/>
            </p:custDataLst>
          </p:nvPr>
        </p:nvSpPr>
        <p:spPr>
          <a:xfrm>
            <a:off x="7466330" y="3648075"/>
            <a:ext cx="2365375" cy="6673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2"/>
            </p:custDataLst>
          </p:nvPr>
        </p:nvSpPr>
        <p:spPr>
          <a:xfrm>
            <a:off x="2418715" y="1275715"/>
            <a:ext cx="8250555" cy="170561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2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88B070-7624-B569-1A50-98918BF4928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9" y="1790806"/>
            <a:ext cx="3260220" cy="28449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3"/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330" y="397510"/>
            <a:ext cx="10968990" cy="6788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/>
          <p:cNvCxnSpPr/>
          <p:nvPr>
            <p:custDataLst>
              <p:tags r:id="rId1"/>
            </p:custDataLst>
          </p:nvPr>
        </p:nvCxnSpPr>
        <p:spPr>
          <a:xfrm>
            <a:off x="3509010" y="1475105"/>
            <a:ext cx="0" cy="4572000"/>
          </a:xfrm>
          <a:prstGeom prst="line">
            <a:avLst/>
          </a:prstGeom>
          <a:ln>
            <a:solidFill>
              <a:srgbClr val="C00000">
                <a:alpha val="2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>
            <a:off x="-18415" y="0"/>
            <a:ext cx="2251075" cy="8718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5" h="1373">
                <a:moveTo>
                  <a:pt x="0" y="0"/>
                </a:moveTo>
                <a:lnTo>
                  <a:pt x="3545" y="0"/>
                </a:lnTo>
                <a:lnTo>
                  <a:pt x="3545" y="1023"/>
                </a:lnTo>
                <a:cubicBezTo>
                  <a:pt x="3545" y="1217"/>
                  <a:pt x="3389" y="1373"/>
                  <a:pt x="3195" y="1373"/>
                </a:cubicBezTo>
                <a:lnTo>
                  <a:pt x="9" y="1373"/>
                </a:lnTo>
                <a:lnTo>
                  <a:pt x="0" y="1373"/>
                </a:lnTo>
                <a:lnTo>
                  <a:pt x="0" y="0"/>
                </a:ln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1165860" y="4138930"/>
            <a:ext cx="1375408" cy="1951990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>
            <a:normAutofit/>
          </a:bodyPr>
          <a:lstStyle>
            <a:lvl1pPr marL="0" marR="0" lvl="0" algn="just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000" b="0" i="0" u="none" strike="noStrike" kern="1200" cap="none" spc="0" normalizeH="0" baseline="0" noProof="1">
                <a:solidFill>
                  <a:schemeClr val="bg1">
                    <a:lumMod val="85000"/>
                  </a:schemeClr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just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1166495" y="1793240"/>
            <a:ext cx="1375410" cy="2122210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 rot="16200000">
            <a:off x="977900" y="1336040"/>
            <a:ext cx="4351020" cy="435102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95300" dist="38100" dir="2700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 rot="16200000">
            <a:off x="1828800" y="2186940"/>
            <a:ext cx="2649220" cy="264922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95300" dist="38100" dir="2700000" algn="tl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9" name="弧形 8"/>
          <p:cNvSpPr/>
          <p:nvPr>
            <p:custDataLst>
              <p:tags r:id="rId3"/>
            </p:custDataLst>
          </p:nvPr>
        </p:nvSpPr>
        <p:spPr>
          <a:xfrm>
            <a:off x="301625" y="659765"/>
            <a:ext cx="5703570" cy="5703570"/>
          </a:xfrm>
          <a:prstGeom prst="arc">
            <a:avLst>
              <a:gd name="adj1" fmla="val 16200000"/>
              <a:gd name="adj2" fmla="val 5319923"/>
            </a:avLst>
          </a:prstGeom>
          <a:ln>
            <a:solidFill>
              <a:srgbClr val="F34F5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 rot="10800000">
            <a:off x="6876415" y="3851910"/>
            <a:ext cx="2408555" cy="159385"/>
          </a:xfrm>
          <a:prstGeom prst="roundRect">
            <a:avLst/>
          </a:prstGeom>
          <a:solidFill>
            <a:srgbClr val="F3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任意多边形 13"/>
          <p:cNvSpPr/>
          <p:nvPr>
            <p:custDataLst>
              <p:tags r:id="rId5"/>
            </p:custDataLst>
          </p:nvPr>
        </p:nvSpPr>
        <p:spPr>
          <a:xfrm flipV="1">
            <a:off x="8945880" y="-1"/>
            <a:ext cx="3246120" cy="8052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12" h="1355">
                <a:moveTo>
                  <a:pt x="301" y="0"/>
                </a:moveTo>
                <a:lnTo>
                  <a:pt x="5112" y="0"/>
                </a:lnTo>
                <a:lnTo>
                  <a:pt x="5112" y="1355"/>
                </a:lnTo>
                <a:lnTo>
                  <a:pt x="0" y="1355"/>
                </a:lnTo>
                <a:lnTo>
                  <a:pt x="0" y="301"/>
                </a:lnTo>
                <a:cubicBezTo>
                  <a:pt x="0" y="135"/>
                  <a:pt x="135" y="0"/>
                  <a:pt x="301" y="0"/>
                </a:cubicBez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6"/>
            </p:custDataLst>
          </p:nvPr>
        </p:nvSpPr>
        <p:spPr>
          <a:xfrm>
            <a:off x="1828800" y="3004185"/>
            <a:ext cx="2649220" cy="120840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节编号</a:t>
            </a: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6732905" y="2092325"/>
            <a:ext cx="5005070" cy="168402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4"/>
            <p:custDataLst>
              <p:tags r:id="rId1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9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</a:p>
          <a:p>
            <a:pPr lvl="2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</a:p>
          <a:p>
            <a:pPr lvl="3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</a:p>
          <a:p>
            <a:pPr lvl="4">
              <a:spcBef>
                <a:spcPts val="18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>
            <p:custDataLst>
              <p:tags r:id="rId3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330" y="397510"/>
            <a:ext cx="10968990" cy="6788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1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2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4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1" name="任意多边形 10"/>
          <p:cNvSpPr/>
          <p:nvPr>
            <p:custDataLst>
              <p:tags r:id="rId5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330" y="397510"/>
            <a:ext cx="10968990" cy="6788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330" y="397510"/>
            <a:ext cx="10968990" cy="67881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>
            <p:custDataLst>
              <p:tags r:id="rId1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2"/>
            <p:custDataLst>
              <p:tags r:id="rId1"/>
            </p:custDataLst>
          </p:nvPr>
        </p:nvSpPr>
        <p:spPr>
          <a:xfrm>
            <a:off x="608330" y="397510"/>
            <a:ext cx="10968990" cy="58591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719455" marR="0" lvl="2" indent="-27622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987425" marR="0" lvl="3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1256030" marR="0" lvl="4" indent="-262255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14" name="任意多边形 13"/>
          <p:cNvSpPr/>
          <p:nvPr>
            <p:custDataLst>
              <p:tags r:id="rId2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>
            <p:custDataLst>
              <p:tags r:id="rId14"/>
            </p:custDataLst>
          </p:nvPr>
        </p:nvSpPr>
        <p:spPr>
          <a:xfrm rot="5400000" flipV="1">
            <a:off x="-300990" y="301625"/>
            <a:ext cx="987425" cy="3848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001" h="606">
                <a:moveTo>
                  <a:pt x="0" y="0"/>
                </a:moveTo>
                <a:lnTo>
                  <a:pt x="2001" y="0"/>
                </a:lnTo>
                <a:lnTo>
                  <a:pt x="2001" y="256"/>
                </a:lnTo>
                <a:cubicBezTo>
                  <a:pt x="2001" y="450"/>
                  <a:pt x="1845" y="606"/>
                  <a:pt x="1651" y="606"/>
                </a:cubicBezTo>
                <a:lnTo>
                  <a:pt x="0" y="606"/>
                </a:lnTo>
                <a:lnTo>
                  <a:pt x="0" y="0"/>
                </a:lnTo>
                <a:close/>
              </a:path>
            </a:pathLst>
          </a:custGeom>
          <a:solidFill>
            <a:srgbClr val="586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38200" y="365126"/>
            <a:ext cx="10515600" cy="6226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838200" y="1237129"/>
            <a:ext cx="10515600" cy="4939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lt"/>
          <a:cs typeface="MiSans Normal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31.jpe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3" Type="http://schemas.openxmlformats.org/officeDocument/2006/relationships/tags" Target="../tags/tag105.xml"/><Relationship Id="rId21" Type="http://schemas.openxmlformats.org/officeDocument/2006/relationships/tags" Target="../tags/tag123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7" Type="http://schemas.openxmlformats.org/officeDocument/2006/relationships/image" Target="../media/image36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hyperlink" Target="https://tensorflow.google.cn/hub/tutorials/movenet?hl=zh-cn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4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5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10.gif"/><Relationship Id="rId5" Type="http://schemas.openxmlformats.org/officeDocument/2006/relationships/tags" Target="../tags/tag135.xml"/><Relationship Id="rId10" Type="http://schemas.openxmlformats.org/officeDocument/2006/relationships/image" Target="../media/image9.png"/><Relationship Id="rId4" Type="http://schemas.openxmlformats.org/officeDocument/2006/relationships/tags" Target="../tags/tag134.xml"/><Relationship Id="rId9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3473865" y="2079095"/>
            <a:ext cx="7204247" cy="2011692"/>
          </a:xfrm>
        </p:spPr>
        <p:txBody>
          <a:bodyPr>
            <a:noAutofit/>
          </a:bodyPr>
          <a:lstStyle/>
          <a:p>
            <a:r>
              <a:rPr lang="zh-CN" altLang="en-US" sz="4800" b="1" dirty="0"/>
              <a:t>基于视频的</a:t>
            </a:r>
            <a:br>
              <a:rPr lang="en-US" altLang="zh-CN" sz="4800" b="1" dirty="0"/>
            </a:br>
            <a:r>
              <a:rPr lang="zh-CN" altLang="en-US" sz="4800" b="1" dirty="0"/>
              <a:t>体育动作标准度评估算法</a:t>
            </a:r>
            <a:endParaRPr sz="4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A4EC3F-FD49-4CAA-1DAA-CADEECBA093C}"/>
              </a:ext>
            </a:extLst>
          </p:cNvPr>
          <p:cNvSpPr txBox="1"/>
          <p:nvPr/>
        </p:nvSpPr>
        <p:spPr>
          <a:xfrm>
            <a:off x="9230369" y="6241262"/>
            <a:ext cx="261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3F5FF"/>
                </a:solidFill>
                <a:effectLst/>
                <a:uLnTx/>
                <a:uFillTx/>
                <a:ea typeface="+mn-ea"/>
                <a:cs typeface="+mn-ea"/>
                <a:sym typeface="+mn-lt"/>
              </a:rPr>
              <a:t>201042Y113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3F5FF"/>
                </a:solidFill>
                <a:effectLst/>
                <a:uLnTx/>
                <a:uFillTx/>
                <a:ea typeface="+mn-ea"/>
                <a:cs typeface="+mn-ea"/>
                <a:sym typeface="+mn-lt"/>
              </a:rPr>
              <a:t>周昱廷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F3F5FF"/>
              </a:solidFill>
              <a:effectLst/>
              <a:uLnTx/>
              <a:uFillTx/>
              <a:ea typeface="+mn-ea"/>
              <a:cs typeface="+mn-ea"/>
              <a:sym typeface="+mn-lt"/>
            </a:endParaRPr>
          </a:p>
        </p:txBody>
      </p:sp>
      <p:sp>
        <p:nvSpPr>
          <p:cNvPr id="2" name="标题 7">
            <a:extLst>
              <a:ext uri="{FF2B5EF4-FFF2-40B4-BE49-F238E27FC236}">
                <a16:creationId xmlns:a16="http://schemas.microsoft.com/office/drawing/2014/main" id="{0A78B46F-92C4-86E9-55E9-6E2D2DCA5F7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359339" y="4290508"/>
            <a:ext cx="3969522" cy="8187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algn="l"/>
            <a:r>
              <a:rPr lang="zh-CN" altLang="en-US" sz="3200" dirty="0">
                <a:solidFill>
                  <a:srgbClr val="586371"/>
                </a:solidFill>
              </a:rPr>
              <a:t>开题报告答辩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473AF6-6B13-3458-75F7-C62AECA75B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338" y="4303120"/>
            <a:ext cx="605228" cy="6052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C59CB-2711-307F-151C-8B02173D1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074CCB-5F89-0643-F411-92AAA36A67B7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721058" y="1445010"/>
            <a:ext cx="5839683" cy="1661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应用在姿态检测中可简要分为两步操作：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从单帧检测得到所有人的框（一人一个框）。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对每个人的框进行姿态估计输出结果。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E9CD86C-9104-055A-8430-C145FD092BC9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altLang="zh-CN" sz="3600" b="1" dirty="0"/>
              <a:t>Top-down</a:t>
            </a:r>
            <a:r>
              <a:rPr lang="en-US" altLang="zh-CN" b="1" dirty="0"/>
              <a:t> </a:t>
            </a:r>
            <a:r>
              <a:rPr lang="zh-CN" altLang="en-US" b="1" dirty="0"/>
              <a:t>方法应用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71E76D-7F85-8987-5A93-A4778D1C3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3475081"/>
            <a:ext cx="3613105" cy="248561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F9BAAD-6F9D-E6DF-FB85-EFF44F7AE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083" y="3475081"/>
            <a:ext cx="3586427" cy="248561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A48EFB-A719-932D-1854-A2D9BF8F3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158" y="3475081"/>
            <a:ext cx="3598097" cy="248561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7277D3-4ABF-2C67-25C9-6BA4BBC33881}"/>
              </a:ext>
            </a:extLst>
          </p:cNvPr>
          <p:cNvSpPr/>
          <p:nvPr/>
        </p:nvSpPr>
        <p:spPr>
          <a:xfrm rot="16200000">
            <a:off x="504589" y="1700534"/>
            <a:ext cx="283802" cy="7886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4076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7D3CD-C011-F090-5465-B1846C3D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E0FD21-1231-B2A4-5B60-244467D41183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475870" y="1395787"/>
            <a:ext cx="5143202" cy="4265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 姿态估计结果主要由人体检测所决定，若能检测到，效果基本没问题。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 但是如果俩人出现重叠，只检测到一个人，那必然会丢失一个目标。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 如果单帧图像中存在多个遮挡物或者多个人，那姿态估计速度会大幅降低，计算效率偏低。</a:t>
            </a:r>
            <a:endParaRPr lang="en-US" altLang="zh-CN" sz="2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B1F58AC-1F33-EF4A-CE24-1E2C8493C829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altLang="zh-CN" sz="3600" b="1" dirty="0"/>
              <a:t>Top-down</a:t>
            </a:r>
            <a:r>
              <a:rPr lang="en-US" altLang="zh-CN" b="1" dirty="0"/>
              <a:t> </a:t>
            </a:r>
            <a:r>
              <a:rPr lang="zh-CN" altLang="en-US" b="1" dirty="0"/>
              <a:t>方法问题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38F6A4E-9D4D-16E3-4CDB-45B19933E2B1}"/>
              </a:ext>
            </a:extLst>
          </p:cNvPr>
          <p:cNvSpPr/>
          <p:nvPr/>
        </p:nvSpPr>
        <p:spPr>
          <a:xfrm>
            <a:off x="6029058" y="1439958"/>
            <a:ext cx="5306938" cy="1952285"/>
          </a:xfrm>
          <a:prstGeom prst="roundRect">
            <a:avLst>
              <a:gd name="adj" fmla="val 12368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586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优势：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</a:rPr>
              <a:t>可以对每个人体姿态进行更准确的建模。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</a:rPr>
              <a:t>并且能够处理遮挡和重叠的情况。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2BE77D9-42F0-2BE5-25BD-340E740B4BAC}"/>
              </a:ext>
            </a:extLst>
          </p:cNvPr>
          <p:cNvSpPr/>
          <p:nvPr/>
        </p:nvSpPr>
        <p:spPr>
          <a:xfrm>
            <a:off x="6029058" y="3700329"/>
            <a:ext cx="5306938" cy="2196268"/>
          </a:xfrm>
          <a:prstGeom prst="roundRect">
            <a:avLst>
              <a:gd name="adj" fmla="val 11035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F34F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缺陷：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˟"/>
            </a:pPr>
            <a:r>
              <a:rPr lang="zh-CN" altLang="en-US" sz="2000" dirty="0">
                <a:solidFill>
                  <a:schemeClr val="tx1"/>
                </a:solidFill>
              </a:rPr>
              <a:t>计算开销大，识别速度慢。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˟"/>
            </a:pPr>
            <a:r>
              <a:rPr lang="zh-CN" altLang="en-US" sz="2000" dirty="0">
                <a:solidFill>
                  <a:schemeClr val="tx1"/>
                </a:solidFill>
              </a:rPr>
              <a:t>在复杂环境和多人场景中挑战大。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˟"/>
            </a:pPr>
            <a:r>
              <a:rPr lang="zh-CN" altLang="en-US" sz="2000" dirty="0">
                <a:solidFill>
                  <a:schemeClr val="tx1"/>
                </a:solidFill>
              </a:rPr>
              <a:t>依赖人体检测的准确性。</a:t>
            </a:r>
          </a:p>
        </p:txBody>
      </p:sp>
    </p:spTree>
    <p:extLst>
      <p:ext uri="{BB962C8B-B14F-4D97-AF65-F5344CB8AC3E}">
        <p14:creationId xmlns:p14="http://schemas.microsoft.com/office/powerpoint/2010/main" val="39430148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4E875-FE26-0A77-B8CB-887760B6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A94035-C6C5-7D17-5265-38094F8836B0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altLang="zh-CN" sz="3600" b="1" dirty="0"/>
              <a:t>Bottom-up</a:t>
            </a:r>
            <a:r>
              <a:rPr lang="en-US" altLang="zh-CN" b="1" dirty="0"/>
              <a:t> </a:t>
            </a:r>
            <a:r>
              <a:rPr lang="zh-CN" altLang="en-US" b="1" dirty="0"/>
              <a:t>方法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5AEE4188-5D27-478C-BEFD-587E74FB35E7}"/>
              </a:ext>
            </a:extLst>
          </p:cNvPr>
          <p:cNvSpPr txBox="1">
            <a:spLocks/>
          </p:cNvSpPr>
          <p:nvPr/>
        </p:nvSpPr>
        <p:spPr>
          <a:xfrm>
            <a:off x="727761" y="1501794"/>
            <a:ext cx="10304860" cy="156187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719455" marR="0" lvl="2" indent="-2762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987425" marR="0" lvl="3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1256030" marR="0" lvl="4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Bottom-up</a:t>
            </a:r>
            <a:r>
              <a:rPr lang="zh-CN" altLang="en-US" sz="2000" dirty="0"/>
              <a:t>方法是人体姿态识别算法中另一种常用的方法。</a:t>
            </a:r>
            <a:r>
              <a:rPr lang="en-US" altLang="zh-CN" sz="2000" dirty="0"/>
              <a:t>Bottom-up</a:t>
            </a:r>
            <a:r>
              <a:rPr lang="zh-CN" altLang="en-US" sz="2000" dirty="0"/>
              <a:t>方法的基本思想是首先在图像中检测出所有可能的人体节候选点，然后通过关联这些候选点来识别和跟踪人体姿态。这个过程可以分为两个要步骤：候选点检测和关联。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AF859EA-B6C4-0B4D-7B07-2AB3F33B22DF}"/>
              </a:ext>
            </a:extLst>
          </p:cNvPr>
          <p:cNvSpPr/>
          <p:nvPr/>
        </p:nvSpPr>
        <p:spPr>
          <a:xfrm>
            <a:off x="687191" y="3342030"/>
            <a:ext cx="3557923" cy="2195884"/>
          </a:xfrm>
          <a:prstGeom prst="roundRect">
            <a:avLst>
              <a:gd name="adj" fmla="val 801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586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优势：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</a:rPr>
              <a:t>在多人场景中其计算速度和准确度高于 </a:t>
            </a:r>
            <a:r>
              <a:rPr lang="en-US" altLang="zh-CN" sz="2000" dirty="0">
                <a:solidFill>
                  <a:schemeClr val="tx1"/>
                </a:solidFill>
              </a:rPr>
              <a:t>Top-down </a:t>
            </a:r>
            <a:r>
              <a:rPr lang="zh-CN" altLang="en-US" sz="2000" dirty="0">
                <a:solidFill>
                  <a:schemeClr val="tx1"/>
                </a:solidFill>
              </a:rPr>
              <a:t>方法。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F7C2C-863C-17EF-0CC2-E8F8CD7B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29" y="3342030"/>
            <a:ext cx="3385476" cy="2195884"/>
          </a:xfrm>
          <a:prstGeom prst="roundRect">
            <a:avLst>
              <a:gd name="adj" fmla="val 7815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F5ED1E-D92A-C763-ED0D-D9F261C84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20" y="3342029"/>
            <a:ext cx="3252385" cy="2195885"/>
          </a:xfrm>
          <a:prstGeom prst="roundRect">
            <a:avLst>
              <a:gd name="adj" fmla="val 6206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5A1CC5-1B12-719B-861F-97EFE600B400}"/>
              </a:ext>
            </a:extLst>
          </p:cNvPr>
          <p:cNvSpPr/>
          <p:nvPr/>
        </p:nvSpPr>
        <p:spPr>
          <a:xfrm rot="16200000">
            <a:off x="505859" y="1709633"/>
            <a:ext cx="283802" cy="7886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027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C520-77B6-B332-732E-F308781FA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4CB2829C-3EF8-580A-A075-182706B2CD48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Part 4 </a:t>
            </a:r>
            <a:br>
              <a:rPr lang="en-US" altLang="zh-CN" dirty="0">
                <a:sym typeface="+mn-ea"/>
              </a:rPr>
            </a:br>
            <a:r>
              <a:rPr lang="zh-CN" altLang="en-US" b="1" dirty="0">
                <a:sym typeface="+mn-ea"/>
              </a:rPr>
              <a:t>姿态识别</a:t>
            </a:r>
            <a:endParaRPr b="1" dirty="0">
              <a:sym typeface="+mn-ea"/>
            </a:endParaRPr>
          </a:p>
        </p:txBody>
      </p:sp>
      <p:pic>
        <p:nvPicPr>
          <p:cNvPr id="5" name="图形 4" descr="运行 纯色填充">
            <a:extLst>
              <a:ext uri="{FF2B5EF4-FFF2-40B4-BE49-F238E27FC236}">
                <a16:creationId xmlns:a16="http://schemas.microsoft.com/office/drawing/2014/main" id="{877C615B-93AA-088B-46B5-07B3049DF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8824" y="2698115"/>
            <a:ext cx="1684019" cy="16840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106987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A8415-BBDF-654D-FA39-0ED2E754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E23216-2563-6B61-18D0-053D36802767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PAF (Part Affinity Fields)</a:t>
            </a:r>
            <a:endParaRPr lang="zh-CN" altLang="en-US" sz="36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9AF43-8297-F8C7-7647-8D9A382D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91" y="3386198"/>
            <a:ext cx="4367558" cy="303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FF91420-699B-3C3A-1CBE-0678E22F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13" y="3390544"/>
            <a:ext cx="4399405" cy="3027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7F7A888-9200-B032-4498-88315AE97E3A}"/>
              </a:ext>
            </a:extLst>
          </p:cNvPr>
          <p:cNvSpPr/>
          <p:nvPr/>
        </p:nvSpPr>
        <p:spPr>
          <a:xfrm rot="16200000">
            <a:off x="652027" y="1357830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8" name="内容占位符 4">
            <a:extLst>
              <a:ext uri="{FF2B5EF4-FFF2-40B4-BE49-F238E27FC236}">
                <a16:creationId xmlns:a16="http://schemas.microsoft.com/office/drawing/2014/main" id="{21FB7A66-8726-B928-A393-F958C454E10B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861818" y="1205368"/>
            <a:ext cx="10715502" cy="214885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z="2600" dirty="0">
                <a:latin typeface="+mn-ea"/>
              </a:rPr>
              <a:t>PAF</a:t>
            </a:r>
            <a:r>
              <a:rPr lang="zh-CN" altLang="en-US" sz="2600" dirty="0">
                <a:latin typeface="+mn-ea"/>
              </a:rPr>
              <a:t>（</a:t>
            </a:r>
            <a:r>
              <a:rPr lang="en-US" altLang="zh-CN" sz="2600" dirty="0">
                <a:latin typeface="+mn-ea"/>
              </a:rPr>
              <a:t>Part Affinity Fields</a:t>
            </a:r>
            <a:r>
              <a:rPr lang="zh-CN" altLang="en-US" sz="2600" dirty="0">
                <a:latin typeface="+mn-ea"/>
              </a:rPr>
              <a:t>）是一种用于人体</a:t>
            </a:r>
            <a:r>
              <a:rPr lang="zh-CN" altLang="en-US" sz="2600" dirty="0"/>
              <a:t>姿态</a:t>
            </a:r>
            <a:r>
              <a:rPr lang="zh-CN" altLang="en-US" sz="2600" dirty="0">
                <a:latin typeface="+mn-ea"/>
              </a:rPr>
              <a:t>估计的关键技术。它是一种基于深度学习的方法，旨在从图像中检测人体关键点并推断它们之间的关联关系，用于把躯干 </a:t>
            </a:r>
            <a:r>
              <a:rPr lang="en-US" altLang="zh-CN" sz="2600" dirty="0">
                <a:latin typeface="+mn-ea"/>
              </a:rPr>
              <a:t>limb </a:t>
            </a:r>
            <a:r>
              <a:rPr lang="zh-CN" altLang="en-US" sz="2600" dirty="0">
                <a:latin typeface="+mn-ea"/>
              </a:rPr>
              <a:t>和两端 </a:t>
            </a:r>
            <a:r>
              <a:rPr lang="en-US" altLang="zh-CN" sz="2600" dirty="0">
                <a:latin typeface="+mn-ea"/>
              </a:rPr>
              <a:t>part </a:t>
            </a:r>
            <a:r>
              <a:rPr lang="zh-CN" altLang="en-US" sz="2600" dirty="0">
                <a:latin typeface="+mn-ea"/>
              </a:rPr>
              <a:t>快速匹配。</a:t>
            </a:r>
            <a:endParaRPr lang="en-US" altLang="zh-CN" sz="26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600" b="1" dirty="0">
                <a:latin typeface="+mn-ea"/>
              </a:rPr>
              <a:t>关键点检测网络</a:t>
            </a:r>
            <a:r>
              <a:rPr lang="zh-CN" altLang="en-US" sz="2600" dirty="0">
                <a:latin typeface="+mn-ea"/>
              </a:rPr>
              <a:t>：该网络负责在图像中检测人体的关键点，例如头部、肩部、手肘、手腕等。通常采用卷积神经网络（</a:t>
            </a:r>
            <a:r>
              <a:rPr lang="en-US" altLang="zh-CN" sz="2600" dirty="0">
                <a:latin typeface="+mn-ea"/>
              </a:rPr>
              <a:t>CNN</a:t>
            </a:r>
            <a:r>
              <a:rPr lang="zh-CN" altLang="en-US" sz="2600" dirty="0">
                <a:latin typeface="+mn-ea"/>
              </a:rPr>
              <a:t>）来实现。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600" b="1" dirty="0">
                <a:latin typeface="+mn-ea"/>
              </a:rPr>
              <a:t>关联关系网络</a:t>
            </a:r>
            <a:r>
              <a:rPr lang="zh-CN" altLang="en-US" sz="2600" dirty="0">
                <a:latin typeface="+mn-ea"/>
              </a:rPr>
              <a:t>：该网络负责估计关键点之间的关联关系，即关键点之间的连接关系。这些关联关系描述了人体不同部位之间的几何联系，例如手臂与肩膀之间的连接。关联关系网络通常也是通过 </a:t>
            </a:r>
            <a:r>
              <a:rPr lang="en-US" altLang="zh-CN" sz="2600" dirty="0">
                <a:latin typeface="+mn-ea"/>
              </a:rPr>
              <a:t>CNN </a:t>
            </a:r>
            <a:r>
              <a:rPr lang="zh-CN" altLang="en-US" sz="2600" dirty="0">
                <a:latin typeface="+mn-ea"/>
              </a:rPr>
              <a:t>实现的。</a:t>
            </a:r>
          </a:p>
          <a:p>
            <a:pPr marL="0" indent="0"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848103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169C9-438E-6B16-E500-10FD5D70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5AF3E1-7FBE-566F-0B10-8F5FD15F350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altLang="zh-CN" sz="3600" b="1" dirty="0"/>
              <a:t>PAF</a:t>
            </a:r>
            <a:r>
              <a:rPr lang="en-US" altLang="zh-CN" b="1" dirty="0"/>
              <a:t> </a:t>
            </a:r>
            <a:r>
              <a:rPr lang="zh-CN" altLang="en-US" b="1" dirty="0"/>
              <a:t>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214F51-057B-B353-2A1B-32DF0521EA3A}"/>
              </a:ext>
            </a:extLst>
          </p:cNvPr>
          <p:cNvSpPr txBox="1"/>
          <p:nvPr/>
        </p:nvSpPr>
        <p:spPr>
          <a:xfrm>
            <a:off x="814184" y="1195787"/>
            <a:ext cx="10099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404040"/>
                </a:solidFill>
              </a:rPr>
              <a:t>PAF </a:t>
            </a:r>
            <a:r>
              <a:rPr lang="zh-CN" altLang="en-US" sz="2000" dirty="0">
                <a:solidFill>
                  <a:srgbClr val="404040"/>
                </a:solidFill>
              </a:rPr>
              <a:t>通过在图像上生成一组向量场来表示的。这组向量场描述了不同身体部位之间的关系和相对位置。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FCC74-D387-7A63-4F5A-64E7700F6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34" y="2017722"/>
            <a:ext cx="2324304" cy="2045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84DB77-D376-199F-D01B-112831F1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563" y="2017582"/>
            <a:ext cx="4634787" cy="2046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1DAD88-8EC3-8F35-56B4-88D16C0898FE}"/>
              </a:ext>
            </a:extLst>
          </p:cNvPr>
          <p:cNvSpPr txBox="1"/>
          <p:nvPr/>
        </p:nvSpPr>
        <p:spPr>
          <a:xfrm>
            <a:off x="872289" y="4320719"/>
            <a:ext cx="10099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04040"/>
                </a:solidFill>
              </a:rPr>
              <a:t>右上图中，蓝色和红色分别表示第</a:t>
            </a:r>
            <a:r>
              <a:rPr lang="en-US" altLang="zh-CN" sz="2000" dirty="0">
                <a:solidFill>
                  <a:srgbClr val="404040"/>
                </a:solidFill>
              </a:rPr>
              <a:t>k</a:t>
            </a:r>
            <a:r>
              <a:rPr lang="zh-CN" altLang="en-US" sz="2000" dirty="0">
                <a:solidFill>
                  <a:srgbClr val="404040"/>
                </a:solidFill>
              </a:rPr>
              <a:t>个人的两个关键点 </a:t>
            </a:r>
            <a:r>
              <a:rPr lang="en-US" altLang="zh-CN" sz="2000" dirty="0">
                <a:solidFill>
                  <a:srgbClr val="404040"/>
                </a:solidFill>
              </a:rPr>
              <a:t>j1 </a:t>
            </a:r>
            <a:r>
              <a:rPr lang="zh-CN" altLang="en-US" sz="2000" dirty="0">
                <a:solidFill>
                  <a:srgbClr val="404040"/>
                </a:solidFill>
              </a:rPr>
              <a:t>和 </a:t>
            </a:r>
            <a:r>
              <a:rPr lang="en-US" altLang="zh-CN" sz="2000" dirty="0">
                <a:solidFill>
                  <a:srgbClr val="404040"/>
                </a:solidFill>
              </a:rPr>
              <a:t>j2</a:t>
            </a:r>
            <a:r>
              <a:rPr lang="zh-CN" altLang="en-US" sz="2000" dirty="0">
                <a:solidFill>
                  <a:srgbClr val="404040"/>
                </a:solidFill>
              </a:rPr>
              <a:t>，</a:t>
            </a:r>
            <a:r>
              <a:rPr lang="en-US" altLang="zh-CN" sz="2000" dirty="0">
                <a:solidFill>
                  <a:srgbClr val="404040"/>
                </a:solidFill>
              </a:rPr>
              <a:t>V </a:t>
            </a:r>
            <a:r>
              <a:rPr lang="zh-CN" altLang="en-US" sz="2000" dirty="0">
                <a:solidFill>
                  <a:srgbClr val="404040"/>
                </a:solidFill>
              </a:rPr>
              <a:t>是连接这两个关键点的单位向量：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BFF27D-1B56-CF4F-A836-D5CA3D2F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957" y="4869683"/>
            <a:ext cx="3701772" cy="14477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DC56BB4-40F7-80F7-3171-4A837EBF0608}"/>
              </a:ext>
            </a:extLst>
          </p:cNvPr>
          <p:cNvSpPr/>
          <p:nvPr/>
        </p:nvSpPr>
        <p:spPr>
          <a:xfrm rot="16200000">
            <a:off x="629097" y="1354860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E958EA-903F-15AE-5173-5FD9FE8ACB6B}"/>
              </a:ext>
            </a:extLst>
          </p:cNvPr>
          <p:cNvSpPr/>
          <p:nvPr/>
        </p:nvSpPr>
        <p:spPr>
          <a:xfrm rot="16200000">
            <a:off x="694767" y="4493314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9090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569BB-C8C2-215E-0B23-76184590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1B2A3A-044F-31C5-A79B-4DA939CFFDD9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608330" y="397510"/>
            <a:ext cx="6541770" cy="678815"/>
          </a:xfrm>
        </p:spPr>
        <p:txBody>
          <a:bodyPr/>
          <a:lstStyle/>
          <a:p>
            <a:r>
              <a:rPr lang="en-US" altLang="zh-CN" sz="3600" b="1" dirty="0"/>
              <a:t>PAF</a:t>
            </a:r>
            <a:r>
              <a:rPr lang="en-US" altLang="zh-CN" b="1" dirty="0"/>
              <a:t> </a:t>
            </a:r>
            <a:r>
              <a:rPr lang="zh-CN" altLang="en-US" b="1" dirty="0"/>
              <a:t>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28537F-EC61-CD24-5642-6D34F073399F}"/>
              </a:ext>
            </a:extLst>
          </p:cNvPr>
          <p:cNvSpPr txBox="1"/>
          <p:nvPr/>
        </p:nvSpPr>
        <p:spPr>
          <a:xfrm>
            <a:off x="661339" y="1151420"/>
            <a:ext cx="10099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04040"/>
                </a:solidFill>
              </a:rPr>
              <a:t>在这两个关键点之间的一定区域内</a:t>
            </a:r>
            <a:r>
              <a:rPr lang="en-US" altLang="zh-CN" sz="2000" dirty="0">
                <a:solidFill>
                  <a:srgbClr val="404040"/>
                </a:solidFill>
              </a:rPr>
              <a:t>(</a:t>
            </a:r>
            <a:r>
              <a:rPr lang="zh-CN" altLang="en-US" sz="2000" dirty="0">
                <a:solidFill>
                  <a:srgbClr val="404040"/>
                </a:solidFill>
              </a:rPr>
              <a:t>经验值</a:t>
            </a:r>
            <a:r>
              <a:rPr lang="en-US" altLang="zh-CN" sz="2000" dirty="0">
                <a:solidFill>
                  <a:srgbClr val="404040"/>
                </a:solidFill>
              </a:rPr>
              <a:t>)</a:t>
            </a:r>
            <a:endParaRPr lang="zh-CN" altLang="en-US" sz="2000" dirty="0">
              <a:solidFill>
                <a:srgbClr val="40404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AF04C9-0321-E47A-009E-486C5A7BD121}"/>
              </a:ext>
            </a:extLst>
          </p:cNvPr>
          <p:cNvSpPr/>
          <p:nvPr/>
        </p:nvSpPr>
        <p:spPr>
          <a:xfrm rot="16200000">
            <a:off x="503696" y="1310493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B426FD-FA9E-B910-9B93-26D2C276552A}"/>
              </a:ext>
            </a:extLst>
          </p:cNvPr>
          <p:cNvSpPr txBox="1"/>
          <p:nvPr/>
        </p:nvSpPr>
        <p:spPr>
          <a:xfrm>
            <a:off x="661339" y="2234926"/>
            <a:ext cx="10099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任意一点的方向向量有如下定义</a:t>
            </a:r>
            <a:r>
              <a:rPr lang="en-US" altLang="zh-CN" sz="2000" dirty="0"/>
              <a:t>: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11B31B-F3B9-04E3-62B1-077ED9377878}"/>
              </a:ext>
            </a:extLst>
          </p:cNvPr>
          <p:cNvSpPr txBox="1"/>
          <p:nvPr/>
        </p:nvSpPr>
        <p:spPr>
          <a:xfrm>
            <a:off x="661339" y="3579746"/>
            <a:ext cx="5690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04040"/>
                </a:solidFill>
              </a:rPr>
              <a:t>两个关键点</a:t>
            </a:r>
            <a:r>
              <a:rPr lang="en-US" altLang="zh-CN" sz="2000" dirty="0">
                <a:solidFill>
                  <a:srgbClr val="404040"/>
                </a:solidFill>
              </a:rPr>
              <a:t>j1</a:t>
            </a:r>
            <a:r>
              <a:rPr lang="zh-CN" altLang="en-US" sz="2000" dirty="0">
                <a:solidFill>
                  <a:srgbClr val="404040"/>
                </a:solidFill>
              </a:rPr>
              <a:t>和</a:t>
            </a:r>
            <a:r>
              <a:rPr lang="en-US" altLang="zh-CN" sz="2000" dirty="0">
                <a:solidFill>
                  <a:srgbClr val="404040"/>
                </a:solidFill>
              </a:rPr>
              <a:t>j2</a:t>
            </a:r>
            <a:r>
              <a:rPr lang="zh-CN" altLang="en-US" sz="2000" dirty="0">
                <a:solidFill>
                  <a:srgbClr val="404040"/>
                </a:solidFill>
              </a:rPr>
              <a:t>之间的权值计算</a:t>
            </a:r>
            <a:r>
              <a:rPr lang="en-US" altLang="zh-CN" sz="2000" dirty="0">
                <a:solidFill>
                  <a:srgbClr val="404040"/>
                </a:solidFill>
              </a:rPr>
              <a:t>:</a:t>
            </a:r>
            <a:endParaRPr lang="zh-CN" altLang="en-US" sz="2000" dirty="0">
              <a:solidFill>
                <a:srgbClr val="40404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6E84F7-11DA-2EED-9A59-1F21EF9FF35A}"/>
              </a:ext>
            </a:extLst>
          </p:cNvPr>
          <p:cNvSpPr txBox="1"/>
          <p:nvPr/>
        </p:nvSpPr>
        <p:spPr>
          <a:xfrm>
            <a:off x="661339" y="5592975"/>
            <a:ext cx="10768366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04040"/>
                </a:solidFill>
                <a:latin typeface="+mn-ea"/>
              </a:rPr>
              <a:t>d</a:t>
            </a:r>
            <a:r>
              <a:rPr lang="en-US" altLang="zh-CN" sz="2000" dirty="0">
                <a:solidFill>
                  <a:srgbClr val="404040"/>
                </a:solidFill>
                <a:latin typeface="+mn-ea"/>
              </a:rPr>
              <a:t>j</a:t>
            </a:r>
            <a:r>
              <a:rPr lang="zh-CN" altLang="en-US" sz="2000" dirty="0">
                <a:solidFill>
                  <a:srgbClr val="404040"/>
                </a:solidFill>
                <a:latin typeface="+mn-ea"/>
              </a:rPr>
              <a:t>1，d</a:t>
            </a:r>
            <a:r>
              <a:rPr lang="en-US" altLang="zh-CN" sz="2000" dirty="0">
                <a:solidFill>
                  <a:srgbClr val="404040"/>
                </a:solidFill>
                <a:latin typeface="+mn-ea"/>
              </a:rPr>
              <a:t>j2</a:t>
            </a:r>
            <a:r>
              <a:rPr lang="zh-CN" altLang="en-US" sz="2000" dirty="0">
                <a:solidFill>
                  <a:srgbClr val="404040"/>
                </a:solidFill>
                <a:latin typeface="+mn-ea"/>
              </a:rPr>
              <a:t> 分别表示 j1 与 j2 两点之间的坐标。E 表示求 </a:t>
            </a:r>
            <a:r>
              <a:rPr lang="en-US" altLang="zh-CN" sz="2000" dirty="0">
                <a:solidFill>
                  <a:srgbClr val="404040"/>
                </a:solidFill>
                <a:latin typeface="+mn-ea"/>
              </a:rPr>
              <a:t>j</a:t>
            </a:r>
            <a:r>
              <a:rPr lang="zh-CN" altLang="en-US" sz="2000" dirty="0">
                <a:solidFill>
                  <a:srgbClr val="404040"/>
                </a:solidFill>
                <a:latin typeface="+mn-ea"/>
              </a:rPr>
              <a:t>1 和 j2 两点间各点的 PAF 在线段 </a:t>
            </a:r>
            <a:r>
              <a:rPr lang="en-US" altLang="zh-CN" sz="2000" dirty="0">
                <a:solidFill>
                  <a:srgbClr val="404040"/>
                </a:solidFill>
                <a:latin typeface="+mn-ea"/>
              </a:rPr>
              <a:t>j</a:t>
            </a:r>
            <a:r>
              <a:rPr lang="zh-CN" altLang="en-US" sz="2000" dirty="0">
                <a:solidFill>
                  <a:srgbClr val="404040"/>
                </a:solidFill>
                <a:latin typeface="+mn-ea"/>
              </a:rPr>
              <a:t>1 j2 上投影的积分。线段上各点处预测的 PAF 方向如果与线段的方向越接近权值就越大。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3BF079B-CB73-7403-4451-5796B275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24" y="1626625"/>
            <a:ext cx="6300809" cy="6232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52DADA-2498-9E94-29AA-E19965F4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03" y="2627700"/>
            <a:ext cx="4282422" cy="9806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107788-5F1B-4102-9221-337D310E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9" y="4045686"/>
            <a:ext cx="4492487" cy="14651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4CF8D84-9AFB-B000-C21F-CA276F832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847" y="2394372"/>
            <a:ext cx="3853925" cy="302047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7BF5808-445D-484B-E20E-631EC3E6D082}"/>
              </a:ext>
            </a:extLst>
          </p:cNvPr>
          <p:cNvSpPr/>
          <p:nvPr/>
        </p:nvSpPr>
        <p:spPr>
          <a:xfrm rot="16200000">
            <a:off x="503695" y="3746965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4A181B7-5027-3E09-3452-7752315819CF}"/>
              </a:ext>
            </a:extLst>
          </p:cNvPr>
          <p:cNvSpPr/>
          <p:nvPr/>
        </p:nvSpPr>
        <p:spPr>
          <a:xfrm rot="16200000">
            <a:off x="514997" y="5868208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747BA-455D-7C46-104A-9DD310A14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203" y="500791"/>
            <a:ext cx="3853926" cy="1701368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0787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14784-9D7E-6C34-C0FC-4C694126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051F03-9EC4-E13E-1B5B-E954CFAFEFA1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altLang="zh-CN" sz="3600" b="1" dirty="0"/>
              <a:t>PAF</a:t>
            </a:r>
            <a:r>
              <a:rPr lang="en-US" altLang="zh-CN" b="1" dirty="0"/>
              <a:t> </a:t>
            </a:r>
            <a:r>
              <a:rPr lang="zh-CN" altLang="en-US" b="1" dirty="0"/>
              <a:t>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406B09-36AD-F96D-F06F-FF6EC69E8C8E}"/>
              </a:ext>
            </a:extLst>
          </p:cNvPr>
          <p:cNvSpPr txBox="1"/>
          <p:nvPr/>
        </p:nvSpPr>
        <p:spPr>
          <a:xfrm>
            <a:off x="661340" y="1151419"/>
            <a:ext cx="6384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将属于同一个人的不同关键点按顺序拼接。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40F71-C1B3-7401-8E0B-D551B0BBE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4" y="1626623"/>
            <a:ext cx="10886632" cy="47918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004A260-037A-A5F7-3209-213C92ECA2F3}"/>
              </a:ext>
            </a:extLst>
          </p:cNvPr>
          <p:cNvSpPr/>
          <p:nvPr/>
        </p:nvSpPr>
        <p:spPr>
          <a:xfrm rot="16200000">
            <a:off x="503696" y="1310493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725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EDC81-40A5-D81E-E2C7-C3A4CE0B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215761-F824-B988-0362-D08C22BC392D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估计模型选择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E1AEB1A-B0C7-3919-633B-55181F144B3D}"/>
              </a:ext>
            </a:extLst>
          </p:cNvPr>
          <p:cNvSpPr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08330" y="1350812"/>
            <a:ext cx="10969200" cy="836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000" dirty="0"/>
              <a:t>开发基于视频的体育动作标准度评估算法，可使用以下四个模型，选择最佳适应的模型可有效提升识别精确度与减少模型估计时间，可适用的模型由下表所示：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748DF69-D47D-5E81-96E8-CA0F7ECFF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42130"/>
              </p:ext>
            </p:extLst>
          </p:nvPr>
        </p:nvGraphicFramePr>
        <p:xfrm>
          <a:off x="608331" y="2354782"/>
          <a:ext cx="10882361" cy="4021742"/>
        </p:xfrm>
        <a:graphic>
          <a:graphicData uri="http://schemas.openxmlformats.org/drawingml/2006/table">
            <a:tbl>
              <a:tblPr firstRow="1" firstCol="1" bandRow="1"/>
              <a:tblGrid>
                <a:gridCol w="2645141">
                  <a:extLst>
                    <a:ext uri="{9D8B030D-6E8A-4147-A177-3AD203B41FA5}">
                      <a16:colId xmlns:a16="http://schemas.microsoft.com/office/drawing/2014/main" val="2614627704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4161449079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1589026354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3174706066"/>
                    </a:ext>
                  </a:extLst>
                </a:gridCol>
              </a:tblGrid>
              <a:tr h="4363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b="0" kern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深度学习网络模型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b="0" kern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技术简介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b="0" kern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优点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800" b="0" kern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Segoe UI" panose="020B0502040204020203" pitchFamily="34" charset="0"/>
                        </a:rPr>
                        <a:t>缺点</a:t>
                      </a:r>
                      <a:endParaRPr lang="zh-CN" sz="2400" b="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94925"/>
                  </a:ext>
                </a:extLst>
              </a:tr>
              <a:tr h="896355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CPN (Cascaded Pyramid Network)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用于精确关键点检测的级联金字塔网络结构。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高精度关键点检测，尤其在复杂姿态和遮挡条件下。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较高的计算成本和处理时间，不适合实时应用。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369812"/>
                  </a:ext>
                </a:extLst>
              </a:tr>
              <a:tr h="896355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0" dirty="0" err="1">
                          <a:effectLst/>
                          <a:latin typeface="+mn-lt"/>
                          <a:ea typeface="宋体" panose="02010600030101010101" pitchFamily="2" charset="-122"/>
                        </a:rPr>
                        <a:t>DeepPose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早期深度学习方法，使用</a:t>
                      </a:r>
                      <a:r>
                        <a:rPr lang="en-US" sz="1600" kern="0" dirty="0">
                          <a:effectLst/>
                          <a:latin typeface="+mn-ea"/>
                          <a:ea typeface="+mn-ea"/>
                        </a:rPr>
                        <a:t>CNN</a:t>
                      </a:r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直接从图像中回归关键点位置。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对深度学习在姿态估计领域的早期探索具有重要意义。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相对现代方法，精度较低，对复杂姿态的适应性不强。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419100"/>
                  </a:ext>
                </a:extLst>
              </a:tr>
              <a:tr h="896355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0" dirty="0" err="1">
                          <a:effectLst/>
                          <a:latin typeface="+mn-lt"/>
                          <a:ea typeface="宋体" panose="02010600030101010101" pitchFamily="2" charset="-122"/>
                        </a:rPr>
                        <a:t>OpenPose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开源实时多人姿态估计工具，能同时检测人脸、手和身体关键点。</a:t>
                      </a:r>
                      <a:endParaRPr lang="zh-CN" sz="16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实时性能好，能处理多人姿态估计，社区支持强。</a:t>
                      </a:r>
                      <a:endParaRPr lang="zh-CN" sz="16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在极端姿态和遮挡条件下精度可能下降。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064311"/>
                  </a:ext>
                </a:extLst>
              </a:tr>
              <a:tr h="896355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0" dirty="0" err="1">
                          <a:effectLst/>
                          <a:latin typeface="+mn-lt"/>
                          <a:ea typeface="宋体" panose="02010600030101010101" pitchFamily="2" charset="-122"/>
                        </a:rPr>
                        <a:t>MoveNet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谷歌推出的轻量级、高效的人体姿态估计模型。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高效率和良好的实时性能，适用于边缘设备和移动应用。</a:t>
                      </a:r>
                      <a:endParaRPr lang="zh-CN" sz="16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 dirty="0">
                          <a:effectLst/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在极其复杂的背景或姿态下，精度可能不如更复杂的模型。</a:t>
                      </a:r>
                      <a:endParaRPr lang="zh-CN" sz="16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500616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CD92C5A-2065-3E81-8887-871DD4CA5D18}"/>
              </a:ext>
            </a:extLst>
          </p:cNvPr>
          <p:cNvSpPr/>
          <p:nvPr/>
        </p:nvSpPr>
        <p:spPr>
          <a:xfrm rot="16200000">
            <a:off x="450689" y="1549032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955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55B12-1981-44D8-718B-B799452F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3BB3C56-A66C-2015-6B3F-7E5A1A7A9B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8" y="2783803"/>
            <a:ext cx="5984673" cy="3768127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A08821B-A305-F838-F720-6CB423DB1877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z="3600" b="1" dirty="0" err="1">
                <a:latin typeface="+mj-ea"/>
                <a:ea typeface="+mj-ea"/>
              </a:rPr>
              <a:t>MoveNet</a:t>
            </a:r>
            <a:r>
              <a:rPr lang="en-US" altLang="zh-CN" b="1" dirty="0">
                <a:latin typeface="+mj-ea"/>
                <a:ea typeface="+mj-ea"/>
              </a:rPr>
              <a:t> </a:t>
            </a:r>
            <a:r>
              <a:rPr lang="zh-CN" altLang="en-US" b="1" dirty="0">
                <a:latin typeface="+mj-ea"/>
                <a:ea typeface="+mj-ea"/>
              </a:rPr>
              <a:t>简介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552E272-53BC-306E-A6D9-CA99162106DA}"/>
              </a:ext>
            </a:extLst>
          </p:cNvPr>
          <p:cNvSpPr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80138" y="1213568"/>
            <a:ext cx="10969200" cy="17225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000" dirty="0" err="1"/>
              <a:t>MoveNet</a:t>
            </a:r>
            <a:r>
              <a:rPr lang="en-US" altLang="zh-CN" sz="2000" dirty="0"/>
              <a:t> </a:t>
            </a:r>
            <a:r>
              <a:rPr lang="zh-CN" altLang="en-US" sz="2000" dirty="0"/>
              <a:t>采用了深度可分离卷积（</a:t>
            </a:r>
            <a:r>
              <a:rPr lang="en-US" altLang="zh-CN" sz="2000" dirty="0" err="1"/>
              <a:t>DepthwiseSeparable</a:t>
            </a:r>
            <a:r>
              <a:rPr lang="en-US" altLang="zh-CN" sz="2000" dirty="0"/>
              <a:t> Convolution</a:t>
            </a:r>
            <a:r>
              <a:rPr lang="zh-CN" altLang="en-US" sz="2000" dirty="0"/>
              <a:t>）和逐步扩张卷</a:t>
            </a:r>
            <a:r>
              <a:rPr lang="en-US" altLang="zh-CN" sz="2000" dirty="0"/>
              <a:t>(Dilated Convolution)</a:t>
            </a:r>
            <a:r>
              <a:rPr lang="zh-CN" altLang="en-US" sz="2000" dirty="0"/>
              <a:t>等操作，以减少参数数量和计算量，从而实现轻量级和高效的模型。</a:t>
            </a:r>
            <a:r>
              <a:rPr lang="en-US" altLang="zh-CN" sz="2000" dirty="0" err="1"/>
              <a:t>MoveNet</a:t>
            </a:r>
            <a:r>
              <a:rPr lang="en-US" altLang="zh-CN" sz="2000" dirty="0"/>
              <a:t> </a:t>
            </a:r>
            <a:r>
              <a:rPr lang="zh-CN" altLang="en-US" sz="2000" dirty="0"/>
              <a:t>模型的整体结构包括两个主要组件：移动网络（</a:t>
            </a:r>
            <a:r>
              <a:rPr lang="en-US" altLang="zh-CN" sz="2000" dirty="0" err="1"/>
              <a:t>MobileNet</a:t>
            </a:r>
            <a:r>
              <a:rPr lang="zh-CN" altLang="en-US" sz="2000" dirty="0"/>
              <a:t>）和动作分支（</a:t>
            </a:r>
            <a:r>
              <a:rPr lang="en-US" altLang="zh-CN" sz="2000" dirty="0"/>
              <a:t>Pose </a:t>
            </a:r>
            <a:r>
              <a:rPr lang="en-US" altLang="zh-CN" sz="2000" dirty="0" err="1"/>
              <a:t>orAction</a:t>
            </a:r>
            <a:r>
              <a:rPr lang="en-US" altLang="zh-CN" sz="2000" dirty="0"/>
              <a:t> Branch</a:t>
            </a:r>
            <a:r>
              <a:rPr lang="zh-CN" altLang="en-US" sz="2000" dirty="0"/>
              <a:t>）。</a:t>
            </a:r>
            <a:r>
              <a:rPr lang="en-US" altLang="zh-CN" sz="2000" dirty="0" err="1"/>
              <a:t>MoveNet</a:t>
            </a:r>
            <a:r>
              <a:rPr lang="en-US" altLang="zh-CN" sz="2000" dirty="0"/>
              <a:t> </a:t>
            </a:r>
            <a:r>
              <a:rPr lang="zh-CN" altLang="en-US" sz="2000" dirty="0"/>
              <a:t>整体的结构如上所示，</a:t>
            </a:r>
            <a:r>
              <a:rPr lang="en-US" altLang="zh-CN" sz="2000" dirty="0"/>
              <a:t>Backbone </a:t>
            </a:r>
            <a:r>
              <a:rPr lang="zh-CN" altLang="en-US" sz="2000" dirty="0"/>
              <a:t>部分是比较经典的带三层 </a:t>
            </a:r>
            <a:r>
              <a:rPr lang="en-US" altLang="zh-CN" sz="2000" dirty="0" err="1"/>
              <a:t>deconv</a:t>
            </a:r>
            <a:r>
              <a:rPr lang="en-US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/>
              <a:t>MobileNetv2</a:t>
            </a:r>
            <a:r>
              <a:rPr lang="zh-CN" altLang="en-US" sz="2000" dirty="0"/>
              <a:t>，并且使用了残差连接来获取浅层特征。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8B7CA0-7106-40B6-18F3-0E7106652644}"/>
              </a:ext>
            </a:extLst>
          </p:cNvPr>
          <p:cNvSpPr/>
          <p:nvPr/>
        </p:nvSpPr>
        <p:spPr>
          <a:xfrm rot="16200000">
            <a:off x="515087" y="1377583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556F08C-70DD-5272-D04F-D9B755B6A42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211570" y="3014980"/>
            <a:ext cx="5181600" cy="353695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 fontScale="77500" lnSpcReduction="20000"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719455" marR="0" lvl="2" indent="-2762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987425" marR="0" lvl="3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1256030" marR="0" lvl="4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34F56"/>
                </a:solidFill>
              </a:rPr>
              <a:t>Center Heatmap[B, h, w, 1]</a:t>
            </a:r>
            <a:r>
              <a:rPr lang="zh-CN" altLang="en-US" sz="2000" dirty="0"/>
              <a:t>：预测每个人的几何中心，主要用于存在性检测，用</a:t>
            </a:r>
            <a:r>
              <a:rPr lang="en-US" altLang="zh-CN" sz="2000" dirty="0"/>
              <a:t>Heatmap</a:t>
            </a:r>
            <a:r>
              <a:rPr lang="zh-CN" altLang="en-US" sz="2000" dirty="0"/>
              <a:t>上一个锚点来代替目标检测的</a:t>
            </a:r>
            <a:r>
              <a:rPr lang="en-US" altLang="zh-CN" sz="2000" dirty="0" err="1"/>
              <a:t>bbox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 err="1">
                <a:solidFill>
                  <a:srgbClr val="F34F56"/>
                </a:solidFill>
              </a:rPr>
              <a:t>Keypoint</a:t>
            </a:r>
            <a:r>
              <a:rPr lang="en-US" altLang="zh-CN" sz="2000" dirty="0">
                <a:solidFill>
                  <a:srgbClr val="F34F56"/>
                </a:solidFill>
              </a:rPr>
              <a:t> Regression[B, h, w, 2k]: </a:t>
            </a:r>
            <a:r>
              <a:rPr lang="zh-CN" altLang="en-US" sz="2000" dirty="0"/>
              <a:t>基于中心点来回归</a:t>
            </a:r>
            <a:r>
              <a:rPr lang="en-US" altLang="zh-CN" sz="2000" dirty="0"/>
              <a:t>17</a:t>
            </a:r>
            <a:r>
              <a:rPr lang="zh-CN" altLang="en-US" sz="2000" dirty="0"/>
              <a:t>个关节点坐标值。</a:t>
            </a: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 err="1">
                <a:solidFill>
                  <a:srgbClr val="F34F56"/>
                </a:solidFill>
              </a:rPr>
              <a:t>Keypoint</a:t>
            </a:r>
            <a:r>
              <a:rPr lang="en-US" altLang="zh-CN" sz="2000" dirty="0">
                <a:solidFill>
                  <a:srgbClr val="F34F56"/>
                </a:solidFill>
              </a:rPr>
              <a:t> Heatmap[B, h, w, k]</a:t>
            </a:r>
            <a:r>
              <a:rPr lang="zh-CN" altLang="en-US" sz="2000" dirty="0"/>
              <a:t>：每种类型的关键点使用一张</a:t>
            </a:r>
            <a:r>
              <a:rPr lang="en-US" altLang="zh-CN" sz="2000" dirty="0"/>
              <a:t>Heatmap</a:t>
            </a:r>
            <a:r>
              <a:rPr lang="zh-CN" altLang="en-US" sz="2000" dirty="0"/>
              <a:t>进行检测，这意味着多人场景下这张</a:t>
            </a:r>
            <a:r>
              <a:rPr lang="en-US" altLang="zh-CN" sz="2000" dirty="0"/>
              <a:t>Heatmap</a:t>
            </a:r>
            <a:r>
              <a:rPr lang="zh-CN" altLang="en-US" sz="2000" dirty="0"/>
              <a:t>中会出现多个高斯核。</a:t>
            </a: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34F56"/>
                </a:solidFill>
              </a:rPr>
              <a:t>Local Offsets[B, h, w, 2k]</a:t>
            </a:r>
            <a:r>
              <a:rPr lang="zh-CN" altLang="en-US" sz="2000" dirty="0"/>
              <a:t>：回归</a:t>
            </a:r>
            <a:r>
              <a:rPr lang="en-US" altLang="zh-CN" sz="2000" dirty="0" err="1"/>
              <a:t>Keypoint</a:t>
            </a:r>
            <a:r>
              <a:rPr lang="en-US" altLang="zh-CN" sz="2000" dirty="0"/>
              <a:t> Heatmap</a:t>
            </a:r>
            <a:r>
              <a:rPr lang="zh-CN" altLang="en-US" sz="2000" dirty="0"/>
              <a:t>中各高斯核中心跟真实坐标的偏移值，用于消除</a:t>
            </a:r>
            <a:r>
              <a:rPr lang="en-US" altLang="zh-CN" sz="2000" dirty="0"/>
              <a:t>Heatmap</a:t>
            </a:r>
            <a:r>
              <a:rPr lang="zh-CN" altLang="en-US" sz="2000" dirty="0"/>
              <a:t>方法的量化误差。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47619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017741" y="4237463"/>
            <a:ext cx="1615796" cy="1840122"/>
          </a:xfrm>
        </p:spPr>
        <p:txBody>
          <a:bodyPr/>
          <a:lstStyle/>
          <a:p>
            <a:pPr algn="ctr" rtl="1"/>
            <a:r>
              <a:rPr lang="zh-CN" altLang="en-US" dirty="0">
                <a:latin typeface="+mj-ea"/>
                <a:ea typeface="+mj-ea"/>
              </a:rPr>
              <a:t>体育动作标准度评估算法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4382771" y="1350645"/>
            <a:ext cx="3199466" cy="9277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序号"/>
          <p:cNvSpPr txBox="1"/>
          <p:nvPr>
            <p:custDataLst>
              <p:tags r:id="rId5"/>
            </p:custDataLst>
          </p:nvPr>
        </p:nvSpPr>
        <p:spPr>
          <a:xfrm>
            <a:off x="4382770" y="1355090"/>
            <a:ext cx="920115" cy="923290"/>
          </a:xfrm>
          <a:prstGeom prst="ellipse">
            <a:avLst/>
          </a:prstGeom>
          <a:solidFill>
            <a:srgbClr val="586371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01</a:t>
            </a:r>
          </a:p>
        </p:txBody>
      </p:sp>
      <p:sp>
        <p:nvSpPr>
          <p:cNvPr id="16" name="标题"/>
          <p:cNvSpPr txBox="1"/>
          <p:nvPr>
            <p:custDataLst>
              <p:tags r:id="rId6"/>
            </p:custDataLst>
          </p:nvPr>
        </p:nvSpPr>
        <p:spPr>
          <a:xfrm>
            <a:off x="5624195" y="1355090"/>
            <a:ext cx="1780017" cy="93408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dirty="0">
                <a:sym typeface="+mn-ea"/>
              </a:rPr>
              <a:t>研究背景</a:t>
            </a:r>
            <a:endParaRPr lang="zh-CN" altLang="en-US" sz="24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4382771" y="2600960"/>
            <a:ext cx="3199466" cy="9277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3" name="序号"/>
          <p:cNvSpPr txBox="1"/>
          <p:nvPr>
            <p:custDataLst>
              <p:tags r:id="rId8"/>
            </p:custDataLst>
          </p:nvPr>
        </p:nvSpPr>
        <p:spPr>
          <a:xfrm>
            <a:off x="4382770" y="2605405"/>
            <a:ext cx="920115" cy="923290"/>
          </a:xfrm>
          <a:prstGeom prst="ellipse">
            <a:avLst/>
          </a:prstGeom>
          <a:solidFill>
            <a:srgbClr val="F34F56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02</a:t>
            </a:r>
          </a:p>
        </p:txBody>
      </p:sp>
      <p:sp>
        <p:nvSpPr>
          <p:cNvPr id="14" name="标题"/>
          <p:cNvSpPr txBox="1"/>
          <p:nvPr>
            <p:custDataLst>
              <p:tags r:id="rId9"/>
            </p:custDataLst>
          </p:nvPr>
        </p:nvSpPr>
        <p:spPr>
          <a:xfrm>
            <a:off x="5624195" y="2609850"/>
            <a:ext cx="1780017" cy="92773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dirty="0">
                <a:sym typeface="+mn-ea"/>
              </a:rPr>
              <a:t>项目结构</a:t>
            </a:r>
            <a:endParaRPr lang="zh-CN" altLang="en-US" sz="24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4382771" y="3851275"/>
            <a:ext cx="3199466" cy="9277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5" name="序号"/>
          <p:cNvSpPr txBox="1"/>
          <p:nvPr>
            <p:custDataLst>
              <p:tags r:id="rId11"/>
            </p:custDataLst>
          </p:nvPr>
        </p:nvSpPr>
        <p:spPr>
          <a:xfrm>
            <a:off x="4382770" y="3855720"/>
            <a:ext cx="920115" cy="923290"/>
          </a:xfrm>
          <a:prstGeom prst="ellipse">
            <a:avLst/>
          </a:prstGeom>
          <a:solidFill>
            <a:srgbClr val="586371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240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03</a:t>
            </a:r>
          </a:p>
        </p:txBody>
      </p:sp>
      <p:sp>
        <p:nvSpPr>
          <p:cNvPr id="36" name="标题"/>
          <p:cNvSpPr txBox="1"/>
          <p:nvPr>
            <p:custDataLst>
              <p:tags r:id="rId12"/>
            </p:custDataLst>
          </p:nvPr>
        </p:nvSpPr>
        <p:spPr>
          <a:xfrm>
            <a:off x="5624195" y="3858895"/>
            <a:ext cx="1780017" cy="92583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dirty="0">
                <a:sym typeface="+mn-ea"/>
              </a:rPr>
              <a:t>姿态检测</a:t>
            </a:r>
            <a:endParaRPr lang="zh-CN" altLang="en-US" sz="24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13"/>
            </p:custDataLst>
          </p:nvPr>
        </p:nvSpPr>
        <p:spPr>
          <a:xfrm>
            <a:off x="4382771" y="5101590"/>
            <a:ext cx="3199466" cy="9277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39" name="序号"/>
          <p:cNvSpPr txBox="1"/>
          <p:nvPr>
            <p:custDataLst>
              <p:tags r:id="rId14"/>
            </p:custDataLst>
          </p:nvPr>
        </p:nvSpPr>
        <p:spPr>
          <a:xfrm>
            <a:off x="4382770" y="5106035"/>
            <a:ext cx="920115" cy="923290"/>
          </a:xfrm>
          <a:prstGeom prst="ellipse">
            <a:avLst/>
          </a:prstGeom>
          <a:solidFill>
            <a:srgbClr val="F34F56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04</a:t>
            </a:r>
          </a:p>
        </p:txBody>
      </p:sp>
      <p:sp>
        <p:nvSpPr>
          <p:cNvPr id="40" name="标题"/>
          <p:cNvSpPr txBox="1"/>
          <p:nvPr>
            <p:custDataLst>
              <p:tags r:id="rId15"/>
            </p:custDataLst>
          </p:nvPr>
        </p:nvSpPr>
        <p:spPr>
          <a:xfrm>
            <a:off x="5624195" y="5106035"/>
            <a:ext cx="1780017" cy="91694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dirty="0">
                <a:sym typeface="+mn-ea"/>
              </a:rPr>
              <a:t>姿态识别</a:t>
            </a:r>
            <a:endParaRPr lang="zh-CN" altLang="en-US" sz="24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圆角矩形 1">
            <a:extLst>
              <a:ext uri="{FF2B5EF4-FFF2-40B4-BE49-F238E27FC236}">
                <a16:creationId xmlns:a16="http://schemas.microsoft.com/office/drawing/2014/main" id="{D8D7847F-353D-B177-CD3A-C38D2520AAB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004064" y="2610485"/>
            <a:ext cx="3199466" cy="9277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5" name="序号">
            <a:extLst>
              <a:ext uri="{FF2B5EF4-FFF2-40B4-BE49-F238E27FC236}">
                <a16:creationId xmlns:a16="http://schemas.microsoft.com/office/drawing/2014/main" id="{9F3A03FD-D088-A314-4210-C5A59E7F9E5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004063" y="2614930"/>
            <a:ext cx="920115" cy="923290"/>
          </a:xfrm>
          <a:prstGeom prst="ellipse">
            <a:avLst/>
          </a:prstGeom>
          <a:solidFill>
            <a:srgbClr val="586371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06</a:t>
            </a:r>
          </a:p>
        </p:txBody>
      </p:sp>
      <p:sp>
        <p:nvSpPr>
          <p:cNvPr id="9" name="标题">
            <a:extLst>
              <a:ext uri="{FF2B5EF4-FFF2-40B4-BE49-F238E27FC236}">
                <a16:creationId xmlns:a16="http://schemas.microsoft.com/office/drawing/2014/main" id="{B526A02E-9F2B-554A-F24B-9201407D2FE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245488" y="2614930"/>
            <a:ext cx="1780017" cy="93408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dirty="0">
                <a:sym typeface="+mn-ea"/>
              </a:rPr>
              <a:t>操作步骤</a:t>
            </a:r>
            <a:endParaRPr lang="zh-CN" altLang="en-US" sz="24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5" name="圆角矩形 7">
            <a:extLst>
              <a:ext uri="{FF2B5EF4-FFF2-40B4-BE49-F238E27FC236}">
                <a16:creationId xmlns:a16="http://schemas.microsoft.com/office/drawing/2014/main" id="{D11B0C3D-3F03-5417-6AE2-E0FED81B6FD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004064" y="1352550"/>
            <a:ext cx="3199466" cy="9277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7" name="序号">
            <a:extLst>
              <a:ext uri="{FF2B5EF4-FFF2-40B4-BE49-F238E27FC236}">
                <a16:creationId xmlns:a16="http://schemas.microsoft.com/office/drawing/2014/main" id="{B8C77722-C3B4-7718-71E6-22CCB6F1898E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8004063" y="1356995"/>
            <a:ext cx="920115" cy="923290"/>
          </a:xfrm>
          <a:prstGeom prst="ellipse">
            <a:avLst/>
          </a:prstGeom>
          <a:solidFill>
            <a:srgbClr val="F34F56"/>
          </a:solidFill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05</a:t>
            </a:r>
          </a:p>
        </p:txBody>
      </p:sp>
      <p:sp>
        <p:nvSpPr>
          <p:cNvPr id="18" name="标题">
            <a:extLst>
              <a:ext uri="{FF2B5EF4-FFF2-40B4-BE49-F238E27FC236}">
                <a16:creationId xmlns:a16="http://schemas.microsoft.com/office/drawing/2014/main" id="{F4F00718-42A6-1A97-0F49-D41C47260D73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245488" y="1361440"/>
            <a:ext cx="1780017" cy="92773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 b="1" dirty="0">
                <a:sym typeface="+mn-ea"/>
              </a:rPr>
              <a:t>工具资料</a:t>
            </a:r>
            <a:endParaRPr lang="zh-CN" altLang="en-US" sz="24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err="1">
                <a:latin typeface="+mj-ea"/>
                <a:ea typeface="+mj-ea"/>
              </a:rPr>
              <a:t>MoveNet</a:t>
            </a:r>
            <a:r>
              <a:rPr lang="en-US" altLang="zh-CN" sz="3600" b="1" dirty="0">
                <a:latin typeface="+mj-ea"/>
                <a:ea typeface="+mj-ea"/>
              </a:rPr>
              <a:t> </a:t>
            </a:r>
            <a:r>
              <a:rPr lang="zh-CN" altLang="en-US" b="1" dirty="0">
                <a:latin typeface="+mj-ea"/>
                <a:ea typeface="+mj-ea"/>
              </a:rPr>
              <a:t>优势</a:t>
            </a:r>
            <a:endParaRPr lang="zh-CN" altLang="en-US" sz="3600" b="1" dirty="0"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EA7130-8CBA-A83E-0DCF-BBC9F4648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134" y="1451454"/>
            <a:ext cx="9729387" cy="45820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434703-C4C7-1B27-F7E6-EDFDB1948401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790432" y="1481933"/>
            <a:ext cx="10639567" cy="595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 err="1"/>
              <a:t>MoveNet</a:t>
            </a:r>
            <a:r>
              <a:rPr lang="en-US" altLang="zh-CN" sz="2000" dirty="0"/>
              <a:t> </a:t>
            </a:r>
            <a:r>
              <a:rPr lang="zh-CN" altLang="en-US" sz="2000" dirty="0"/>
              <a:t>有</a:t>
            </a:r>
            <a:r>
              <a:rPr lang="zh-CN" altLang="en-US" sz="2000" b="1" dirty="0"/>
              <a:t>两种版本</a:t>
            </a:r>
            <a:r>
              <a:rPr lang="zh-CN" altLang="en-US" sz="2000" dirty="0"/>
              <a:t>：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307D11C-CABF-5192-9745-88105BD48A7B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Lightning &amp; Thunder</a:t>
            </a:r>
            <a:endParaRPr lang="zh-CN" altLang="en-US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35C3B3-348B-1BDE-B6D3-705A6A6B9655}"/>
              </a:ext>
            </a:extLst>
          </p:cNvPr>
          <p:cNvSpPr/>
          <p:nvPr/>
        </p:nvSpPr>
        <p:spPr>
          <a:xfrm rot="16200000">
            <a:off x="610155" y="1702206"/>
            <a:ext cx="249617" cy="62835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矩形: 圆角 1">
            <a:extLst>
              <a:ext uri="{FF2B5EF4-FFF2-40B4-BE49-F238E27FC236}">
                <a16:creationId xmlns:a16="http://schemas.microsoft.com/office/drawing/2014/main" id="{29D8DF50-AD58-24A8-E255-CD62FF6C819D}"/>
              </a:ext>
            </a:extLst>
          </p:cNvPr>
          <p:cNvSpPr/>
          <p:nvPr/>
        </p:nvSpPr>
        <p:spPr>
          <a:xfrm>
            <a:off x="6215789" y="2471050"/>
            <a:ext cx="4741646" cy="3470865"/>
          </a:xfrm>
          <a:prstGeom prst="roundRect">
            <a:avLst>
              <a:gd name="adj" fmla="val 754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586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tx1"/>
                </a:solidFill>
              </a:rPr>
              <a:t>MoveNet.Lightning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比 </a:t>
            </a:r>
            <a:r>
              <a:rPr lang="en-US" altLang="zh-CN" sz="2000" dirty="0">
                <a:solidFill>
                  <a:schemeClr val="tx1"/>
                </a:solidFill>
              </a:rPr>
              <a:t>Thunder </a:t>
            </a:r>
            <a:r>
              <a:rPr lang="zh-CN" altLang="en-US" sz="2000" dirty="0">
                <a:solidFill>
                  <a:schemeClr val="tx1"/>
                </a:solidFill>
              </a:rPr>
              <a:t>版更小、更快，但准确率较低。它可以在当下的智能手机上实时运行。</a:t>
            </a:r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B263ACE5-AC97-441C-5DB0-9895FF7B7377}"/>
              </a:ext>
            </a:extLst>
          </p:cNvPr>
          <p:cNvSpPr/>
          <p:nvPr/>
        </p:nvSpPr>
        <p:spPr>
          <a:xfrm>
            <a:off x="869945" y="2471050"/>
            <a:ext cx="4741646" cy="3470865"/>
          </a:xfrm>
          <a:prstGeom prst="roundRect">
            <a:avLst>
              <a:gd name="adj" fmla="val 6906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586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tx1"/>
                </a:solidFill>
              </a:rPr>
              <a:t>MoveNet.Thunder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更准确的版本，但相比 </a:t>
            </a:r>
            <a:r>
              <a:rPr lang="en-US" altLang="zh-CN" sz="2000" dirty="0">
                <a:solidFill>
                  <a:schemeClr val="tx1"/>
                </a:solidFill>
              </a:rPr>
              <a:t>Lightning </a:t>
            </a:r>
            <a:r>
              <a:rPr lang="zh-CN" altLang="en-US" sz="2000" dirty="0">
                <a:solidFill>
                  <a:schemeClr val="tx1"/>
                </a:solidFill>
              </a:rPr>
              <a:t>版占用更大、速度更慢。更加适合需要更高准确率的用例。</a:t>
            </a:r>
          </a:p>
        </p:txBody>
      </p:sp>
    </p:spTree>
    <p:extLst>
      <p:ext uri="{BB962C8B-B14F-4D97-AF65-F5344CB8AC3E}">
        <p14:creationId xmlns:p14="http://schemas.microsoft.com/office/powerpoint/2010/main" val="27762049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AD696-2352-8B1C-AF6B-35B972A1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341910-48EE-DC1C-9359-79BCD2075860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altLang="zh-CN" sz="3600" b="1" dirty="0" err="1"/>
              <a:t>MoveNet</a:t>
            </a:r>
            <a:r>
              <a:rPr lang="en-US" altLang="zh-CN" b="1" dirty="0"/>
              <a:t> </a:t>
            </a:r>
            <a:r>
              <a:rPr lang="zh-CN" altLang="en-US" b="1" dirty="0"/>
              <a:t>各模型对比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43DB3CE-93D7-85F6-04E3-621816CFF621}"/>
              </a:ext>
            </a:extLst>
          </p:cNvPr>
          <p:cNvGraphicFramePr>
            <a:graphicFrameLocks noGrp="1"/>
          </p:cNvGraphicFramePr>
          <p:nvPr>
            <p:ph idx="3"/>
            <p:extLst>
              <p:ext uri="{D42A27DB-BD31-4B8C-83A1-F6EECF244321}">
                <p14:modId xmlns:p14="http://schemas.microsoft.com/office/powerpoint/2010/main" val="2492632560"/>
              </p:ext>
            </p:extLst>
          </p:nvPr>
        </p:nvGraphicFramePr>
        <p:xfrm>
          <a:off x="656166" y="1431397"/>
          <a:ext cx="10773834" cy="4892492"/>
        </p:xfrm>
        <a:graphic>
          <a:graphicData uri="http://schemas.openxmlformats.org/drawingml/2006/table">
            <a:tbl>
              <a:tblPr/>
              <a:tblGrid>
                <a:gridCol w="1955801">
                  <a:extLst>
                    <a:ext uri="{9D8B030D-6E8A-4147-A177-3AD203B41FA5}">
                      <a16:colId xmlns:a16="http://schemas.microsoft.com/office/drawing/2014/main" val="4037530330"/>
                    </a:ext>
                  </a:extLst>
                </a:gridCol>
                <a:gridCol w="1635477">
                  <a:extLst>
                    <a:ext uri="{9D8B030D-6E8A-4147-A177-3AD203B41FA5}">
                      <a16:colId xmlns:a16="http://schemas.microsoft.com/office/drawing/2014/main" val="3431543487"/>
                    </a:ext>
                  </a:extLst>
                </a:gridCol>
                <a:gridCol w="1323623">
                  <a:extLst>
                    <a:ext uri="{9D8B030D-6E8A-4147-A177-3AD203B41FA5}">
                      <a16:colId xmlns:a16="http://schemas.microsoft.com/office/drawing/2014/main" val="115951418"/>
                    </a:ext>
                  </a:extLst>
                </a:gridCol>
                <a:gridCol w="2078566">
                  <a:extLst>
                    <a:ext uri="{9D8B030D-6E8A-4147-A177-3AD203B41FA5}">
                      <a16:colId xmlns:a16="http://schemas.microsoft.com/office/drawing/2014/main" val="1008232350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4037349085"/>
                    </a:ext>
                  </a:extLst>
                </a:gridCol>
                <a:gridCol w="2091267">
                  <a:extLst>
                    <a:ext uri="{9D8B030D-6E8A-4147-A177-3AD203B41FA5}">
                      <a16:colId xmlns:a16="http://schemas.microsoft.com/office/drawing/2014/main" val="3238347183"/>
                    </a:ext>
                  </a:extLst>
                </a:gridCol>
              </a:tblGrid>
              <a:tr h="32155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模型</a:t>
                      </a:r>
                    </a:p>
                  </a:txBody>
                  <a:tcPr marL="78022" marR="78022" marT="39011" marB="3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大小 </a:t>
                      </a:r>
                      <a:r>
                        <a:rPr lang="en-US" altLang="zh-CN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MB)</a:t>
                      </a:r>
                    </a:p>
                  </a:txBody>
                  <a:tcPr marL="78022" marR="78022" marT="39011" marB="3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5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mAP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022" marR="78022" marT="39011" marB="3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延迟 </a:t>
                      </a:r>
                      <a:r>
                        <a:rPr lang="en-US" altLang="zh-CN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5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ms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8022" marR="78022" marT="39011" marB="3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97482"/>
                  </a:ext>
                </a:extLst>
              </a:tr>
              <a:tr h="5514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Pixel 5 </a:t>
                      </a:r>
                    </a:p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 CPU 4 </a:t>
                      </a:r>
                      <a:r>
                        <a:rPr lang="zh-CN" alt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线程</a:t>
                      </a:r>
                      <a:endParaRPr lang="en-US" altLang="zh-CN" sz="15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022" marR="78022" marT="39011" marB="3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Pixel 5 </a:t>
                      </a:r>
                    </a:p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 GPU</a:t>
                      </a:r>
                    </a:p>
                  </a:txBody>
                  <a:tcPr marL="78022" marR="78022" marT="39011" marB="3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Raspberry Pi 4 </a:t>
                      </a:r>
                    </a:p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 CPU 4 </a:t>
                      </a:r>
                      <a:r>
                        <a:rPr lang="zh-CN" altLang="en-US" sz="15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线程</a:t>
                      </a:r>
                    </a:p>
                  </a:txBody>
                  <a:tcPr marL="78022" marR="78022" marT="39011" marB="3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734187"/>
                  </a:ext>
                </a:extLst>
              </a:tr>
              <a:tr h="80389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MoveNet.Thunder（FP16 </a:t>
                      </a:r>
                      <a:r>
                        <a:rPr lang="zh-CN" altLang="en-US" sz="1500" dirty="0">
                          <a:effectLst/>
                          <a:latin typeface="+mn-ea"/>
                          <a:ea typeface="+mn-ea"/>
                        </a:rPr>
                        <a:t>量化）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12.6MB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500" dirty="0">
                          <a:effectLst/>
                          <a:latin typeface="+mn-ea"/>
                          <a:ea typeface="+mn-ea"/>
                        </a:rPr>
                        <a:t>72.0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155ms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45ms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594ms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621540"/>
                  </a:ext>
                </a:extLst>
              </a:tr>
              <a:tr h="80389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MoveNet.Thunder（INT8 </a:t>
                      </a:r>
                      <a:r>
                        <a:rPr lang="zh-CN" altLang="en-US" sz="1500" dirty="0">
                          <a:effectLst/>
                          <a:latin typeface="+mn-ea"/>
                          <a:ea typeface="+mn-ea"/>
                        </a:rPr>
                        <a:t>量化）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7.1MB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500" dirty="0">
                          <a:effectLst/>
                          <a:latin typeface="+mn-ea"/>
                          <a:ea typeface="+mn-ea"/>
                        </a:rPr>
                        <a:t>68.9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+mn-ea"/>
                          <a:ea typeface="+mn-ea"/>
                        </a:rPr>
                        <a:t>100ms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+mn-ea"/>
                          <a:ea typeface="+mn-ea"/>
                        </a:rPr>
                        <a:t>52ms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251ms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19167"/>
                  </a:ext>
                </a:extLst>
              </a:tr>
              <a:tr h="80389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MoveNet.Lightning（FP16 </a:t>
                      </a:r>
                      <a:r>
                        <a:rPr lang="zh-CN" altLang="en-US" sz="1500" dirty="0">
                          <a:effectLst/>
                          <a:latin typeface="+mn-ea"/>
                          <a:ea typeface="+mn-ea"/>
                        </a:rPr>
                        <a:t>量化）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4.8MB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500">
                          <a:effectLst/>
                          <a:latin typeface="+mn-ea"/>
                          <a:ea typeface="+mn-ea"/>
                        </a:rPr>
                        <a:t>63.0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60ms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+mn-ea"/>
                          <a:ea typeface="+mn-ea"/>
                        </a:rPr>
                        <a:t>25ms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186ms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02826"/>
                  </a:ext>
                </a:extLst>
              </a:tr>
              <a:tr h="80389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MoveNet.Lightning（INT8 </a:t>
                      </a:r>
                      <a:r>
                        <a:rPr lang="zh-CN" altLang="en-US" sz="1500" dirty="0">
                          <a:effectLst/>
                          <a:latin typeface="+mn-ea"/>
                          <a:ea typeface="+mn-ea"/>
                        </a:rPr>
                        <a:t>量化）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2.9MB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500">
                          <a:effectLst/>
                          <a:latin typeface="+mn-ea"/>
                          <a:ea typeface="+mn-ea"/>
                        </a:rPr>
                        <a:t>57.4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+mn-ea"/>
                          <a:ea typeface="+mn-ea"/>
                        </a:rPr>
                        <a:t>52ms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28ms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95ms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90155"/>
                  </a:ext>
                </a:extLst>
              </a:tr>
              <a:tr h="80389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 err="1">
                          <a:effectLst/>
                          <a:latin typeface="+mn-ea"/>
                          <a:ea typeface="+mn-ea"/>
                        </a:rPr>
                        <a:t>PoseNet</a:t>
                      </a:r>
                      <a:endParaRPr lang="en-US" sz="15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（MobileNetV1 </a:t>
                      </a:r>
                      <a:r>
                        <a:rPr lang="zh-CN" altLang="en-US" sz="1500" dirty="0">
                          <a:effectLst/>
                          <a:latin typeface="+mn-ea"/>
                          <a:ea typeface="+mn-ea"/>
                        </a:rPr>
                        <a:t>主干，</a:t>
                      </a:r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FP32）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+mn-ea"/>
                          <a:ea typeface="+mn-ea"/>
                        </a:rPr>
                        <a:t>13.3MB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500">
                          <a:effectLst/>
                          <a:latin typeface="+mn-ea"/>
                          <a:ea typeface="+mn-ea"/>
                        </a:rPr>
                        <a:t>45.6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+mn-ea"/>
                          <a:ea typeface="+mn-ea"/>
                        </a:rPr>
                        <a:t>80ms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effectLst/>
                          <a:latin typeface="+mn-ea"/>
                          <a:ea typeface="+mn-ea"/>
                        </a:rPr>
                        <a:t>40ms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effectLst/>
                          <a:latin typeface="+mn-ea"/>
                          <a:ea typeface="+mn-ea"/>
                        </a:rPr>
                        <a:t>338ms</a:t>
                      </a:r>
                    </a:p>
                  </a:txBody>
                  <a:tcPr marL="78022" marR="78022" marT="39011" marB="390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820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87912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03CB5-E053-F3F5-4FFD-4279B71F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2F9D12D7-453A-F8D2-3B46-BFF58467305D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Part 5 </a:t>
            </a:r>
            <a:br>
              <a:rPr lang="en-US" altLang="zh-CN" dirty="0">
                <a:sym typeface="+mn-ea"/>
              </a:rPr>
            </a:br>
            <a:r>
              <a:rPr lang="zh-CN" altLang="en-US" b="1" dirty="0">
                <a:sym typeface="+mn-ea"/>
              </a:rPr>
              <a:t>工具资料</a:t>
            </a:r>
            <a:endParaRPr b="1" dirty="0">
              <a:sym typeface="+mn-ea"/>
            </a:endParaRPr>
          </a:p>
        </p:txBody>
      </p:sp>
      <p:pic>
        <p:nvPicPr>
          <p:cNvPr id="3" name="图形 2" descr="工具 纯色填充">
            <a:extLst>
              <a:ext uri="{FF2B5EF4-FFF2-40B4-BE49-F238E27FC236}">
                <a16:creationId xmlns:a16="http://schemas.microsoft.com/office/drawing/2014/main" id="{3A1521AD-AC02-A08C-DF66-6AF8165E7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228" y="2839282"/>
            <a:ext cx="1376387" cy="1376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89960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07CE-EFD8-E476-97A6-BA6368AD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A16D7D-314F-379C-B6E4-2F4AFC1135DC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330" y="397510"/>
            <a:ext cx="6185577" cy="678815"/>
          </a:xfrm>
        </p:spPr>
        <p:txBody>
          <a:bodyPr>
            <a:normAutofit/>
          </a:bodyPr>
          <a:lstStyle/>
          <a:p>
            <a:r>
              <a:rPr lang="en-US" altLang="zh-CN" sz="3600" b="1" dirty="0" err="1">
                <a:latin typeface="+mj-ea"/>
                <a:ea typeface="+mj-ea"/>
              </a:rPr>
              <a:t>Jupyter</a:t>
            </a:r>
            <a:r>
              <a:rPr lang="en-US" altLang="zh-CN" sz="3600" b="1" dirty="0">
                <a:latin typeface="+mj-ea"/>
                <a:ea typeface="+mj-ea"/>
              </a:rPr>
              <a:t> Notebook</a:t>
            </a:r>
            <a:endParaRPr lang="zh-CN" altLang="en-US" sz="3600" b="1" dirty="0">
              <a:latin typeface="+mj-ea"/>
              <a:ea typeface="+mj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EEA537-DD4C-9A67-E64B-3443B29F34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082"/>
          <a:stretch/>
        </p:blipFill>
        <p:spPr>
          <a:xfrm>
            <a:off x="699462" y="1777300"/>
            <a:ext cx="5160576" cy="43263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39CD86-72D9-F318-8F80-48147603D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013" y="1237333"/>
            <a:ext cx="5238523" cy="4866332"/>
          </a:xfrm>
          <a:prstGeom prst="rect">
            <a:avLst/>
          </a:prstGeom>
        </p:spPr>
      </p:pic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E0A5AE1D-5E15-837B-8022-128A97A9DB15}"/>
              </a:ext>
            </a:extLst>
          </p:cNvPr>
          <p:cNvSpPr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853570" y="1134448"/>
            <a:ext cx="3062622" cy="456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文件树 与 文件浏览：</a:t>
            </a:r>
            <a:endParaRPr lang="zh-CN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361F0B-4BFD-8B46-CEA2-861AB5678746}"/>
              </a:ext>
            </a:extLst>
          </p:cNvPr>
          <p:cNvSpPr/>
          <p:nvPr/>
        </p:nvSpPr>
        <p:spPr>
          <a:xfrm rot="16200000">
            <a:off x="588222" y="1350380"/>
            <a:ext cx="288149" cy="65669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490153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F354B-DA17-C389-74C0-A11F2286C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382F04-DE9A-AC9F-2A37-6E5E38010B80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330" y="397510"/>
            <a:ext cx="4823037" cy="67881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TensorFlow Lite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F25696-404E-A6F3-A0EE-564A75ACB43F}"/>
              </a:ext>
            </a:extLst>
          </p:cNvPr>
          <p:cNvSpPr/>
          <p:nvPr/>
        </p:nvSpPr>
        <p:spPr>
          <a:xfrm rot="16200000">
            <a:off x="545992" y="1301384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14747A5-6016-B74B-6526-28AC15CFB9E3}"/>
              </a:ext>
            </a:extLst>
          </p:cNvPr>
          <p:cNvPicPr>
            <a:picLocks noGrp="1" noChangeAspect="1"/>
          </p:cNvPicPr>
          <p:nvPr>
            <p:ph idx="3"/>
          </p:nvPr>
        </p:nvPicPr>
        <p:blipFill>
          <a:blip r:embed="rId5"/>
          <a:stretch>
            <a:fillRect/>
          </a:stretch>
        </p:blipFill>
        <p:spPr>
          <a:xfrm>
            <a:off x="1128991" y="1592111"/>
            <a:ext cx="9927668" cy="4994956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4C9B7B7-0A5C-3197-FCC8-AD58231C63A3}"/>
              </a:ext>
            </a:extLst>
          </p:cNvPr>
          <p:cNvSpPr txBox="1"/>
          <p:nvPr/>
        </p:nvSpPr>
        <p:spPr>
          <a:xfrm>
            <a:off x="757766" y="1149552"/>
            <a:ext cx="7738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6"/>
              </a:rPr>
              <a:t>https://tensorflow.google.cn/hub/tutorials/movenet?hl=zh-cn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397864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A6324-FCCF-180B-8C82-B7CD6C707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0877DC7-70B1-3F57-25B2-68CAF6C57B3A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Part 6 </a:t>
            </a:r>
            <a:br>
              <a:rPr lang="en-US" altLang="zh-CN" dirty="0">
                <a:sym typeface="+mn-ea"/>
              </a:rPr>
            </a:br>
            <a:r>
              <a:rPr lang="zh-CN" altLang="en-US" b="1" dirty="0">
                <a:sym typeface="+mn-ea"/>
              </a:rPr>
              <a:t>操作步骤</a:t>
            </a:r>
            <a:endParaRPr dirty="0">
              <a:sym typeface="+mn-ea"/>
            </a:endParaRPr>
          </a:p>
        </p:txBody>
      </p:sp>
      <p:sp>
        <p:nvSpPr>
          <p:cNvPr id="2" name="标题 7">
            <a:extLst>
              <a:ext uri="{FF2B5EF4-FFF2-40B4-BE49-F238E27FC236}">
                <a16:creationId xmlns:a16="http://schemas.microsoft.com/office/drawing/2014/main" id="{D935D7DC-483C-A240-B1B5-307B617C95D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9053088" y="3004185"/>
            <a:ext cx="2334183" cy="7454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r>
              <a:rPr lang="zh-CN" altLang="en-US" sz="4000" dirty="0"/>
              <a:t>（预设）</a:t>
            </a:r>
            <a:endParaRPr lang="zh-CN" altLang="en-US" dirty="0"/>
          </a:p>
        </p:txBody>
      </p:sp>
      <p:pic>
        <p:nvPicPr>
          <p:cNvPr id="4" name="图形 3" descr="箭头循环 纯色填充">
            <a:extLst>
              <a:ext uri="{FF2B5EF4-FFF2-40B4-BE49-F238E27FC236}">
                <a16:creationId xmlns:a16="http://schemas.microsoft.com/office/drawing/2014/main" id="{FA6ED808-6D22-9F90-5DE8-F51B1BF0D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6757" y="2659478"/>
            <a:ext cx="1761904" cy="17619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32641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73BB4-9465-B5CA-1B75-4BF9194F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70BDA2-A2E6-95D5-9E6C-E5D8F5407AA6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预处理阶段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E2078-C780-88CE-A7A4-73641E805754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757255" y="1606054"/>
            <a:ext cx="7786300" cy="3293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/>
              <a:t>预处理输入图像：</a:t>
            </a:r>
            <a:endParaRPr lang="en-US" altLang="zh-CN" sz="2000" b="1" dirty="0"/>
          </a:p>
          <a:p>
            <a:r>
              <a:rPr lang="zh-CN" altLang="en-US" dirty="0"/>
              <a:t>上传自己的体育运动姿态数据集。</a:t>
            </a:r>
            <a:endParaRPr lang="en-US" altLang="zh-CN" dirty="0"/>
          </a:p>
          <a:p>
            <a:r>
              <a:rPr lang="zh-CN" altLang="en-US" dirty="0"/>
              <a:t>预处理 </a:t>
            </a:r>
            <a:r>
              <a:rPr lang="en-US" altLang="zh-CN" dirty="0"/>
              <a:t>TRAIN </a:t>
            </a:r>
            <a:r>
              <a:rPr lang="zh-CN" altLang="en-US" dirty="0"/>
              <a:t>教据集。</a:t>
            </a:r>
            <a:endParaRPr lang="en-US" altLang="zh-CN" dirty="0"/>
          </a:p>
          <a:p>
            <a:r>
              <a:rPr lang="zh-CN" altLang="en-US" dirty="0"/>
              <a:t>预处理 </a:t>
            </a:r>
            <a:r>
              <a:rPr lang="en-US" altLang="zh-CN" dirty="0"/>
              <a:t>TEST </a:t>
            </a:r>
            <a:r>
              <a:rPr lang="zh-CN" altLang="en-US" dirty="0"/>
              <a:t>数据集。</a:t>
            </a:r>
            <a:endParaRPr lang="en-US" altLang="zh-CN" dirty="0"/>
          </a:p>
          <a:p>
            <a:r>
              <a:rPr lang="zh-CN" altLang="en-US" dirty="0"/>
              <a:t>用于加载图像、检测姿态地标并将其保存到 </a:t>
            </a:r>
            <a:r>
              <a:rPr lang="en-US" altLang="zh-CN" dirty="0"/>
              <a:t>CSV </a:t>
            </a:r>
            <a:r>
              <a:rPr lang="zh-CN" altLang="en-US" dirty="0"/>
              <a:t>文件中的代码。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81F478-511B-9076-9384-38DEDC6D927F}"/>
              </a:ext>
            </a:extLst>
          </p:cNvPr>
          <p:cNvSpPr/>
          <p:nvPr/>
        </p:nvSpPr>
        <p:spPr>
          <a:xfrm rot="16200000">
            <a:off x="548851" y="1830670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15760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EB2C-60D5-9360-DC81-A161F691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9F0EC0-0EEE-FDB7-B5E8-F121420A5A2E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训练阶段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4569367-3014-8A67-FB98-5DC7F23D8E7E}"/>
              </a:ext>
            </a:extLst>
          </p:cNvPr>
          <p:cNvSpPr txBox="1">
            <a:spLocks/>
          </p:cNvSpPr>
          <p:nvPr/>
        </p:nvSpPr>
        <p:spPr>
          <a:xfrm>
            <a:off x="742768" y="1668201"/>
            <a:ext cx="9023532" cy="329326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719455" marR="0" lvl="2" indent="-2762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987425" marR="0" lvl="3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1256030" marR="0" lvl="4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/>
              <a:t>训练以地标坐标为输入的姿势分类模型，并输出预测标签：</a:t>
            </a:r>
          </a:p>
          <a:p>
            <a:r>
              <a:rPr lang="zh-CN" altLang="en-US" dirty="0"/>
              <a:t>将预处理的 </a:t>
            </a:r>
            <a:r>
              <a:rPr lang="en-US" altLang="zh-CN" dirty="0"/>
              <a:t>CSV </a:t>
            </a:r>
            <a:r>
              <a:rPr lang="zh-CN" altLang="en-US" dirty="0"/>
              <a:t>加载到 </a:t>
            </a:r>
            <a:r>
              <a:rPr lang="en-US" altLang="zh-CN" dirty="0"/>
              <a:t>TRAIN </a:t>
            </a:r>
            <a:r>
              <a:rPr lang="zh-CN" altLang="en-US" dirty="0"/>
              <a:t>和 </a:t>
            </a:r>
            <a:r>
              <a:rPr lang="en-US" altLang="zh-CN" dirty="0"/>
              <a:t>TEST </a:t>
            </a:r>
            <a:r>
              <a:rPr lang="zh-CN" altLang="en-US" dirty="0"/>
              <a:t>数据集中。</a:t>
            </a:r>
          </a:p>
          <a:p>
            <a:r>
              <a:rPr lang="zh-CN" altLang="en-US" dirty="0"/>
              <a:t>定义函数以将姿势界标转换为姿势嵌入（也称为特征向量）以进行姿势分类。</a:t>
            </a:r>
          </a:p>
          <a:p>
            <a:r>
              <a:rPr lang="zh-CN" altLang="en-US" dirty="0"/>
              <a:t>定义用于姿势分类的 </a:t>
            </a:r>
            <a:r>
              <a:rPr lang="en-US" altLang="zh-CN" dirty="0" err="1"/>
              <a:t>Keras</a:t>
            </a:r>
            <a:r>
              <a:rPr lang="en-US" altLang="zh-CN" dirty="0"/>
              <a:t> </a:t>
            </a:r>
            <a:r>
              <a:rPr lang="zh-CN" altLang="en-US" dirty="0"/>
              <a:t>模型。</a:t>
            </a:r>
          </a:p>
          <a:p>
            <a:r>
              <a:rPr lang="zh-CN" altLang="en-US" dirty="0"/>
              <a:t>绘制混淆矩阵以更好地理解模型性能。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924D8C-2662-DA68-09A6-455CF21D0FA9}"/>
              </a:ext>
            </a:extLst>
          </p:cNvPr>
          <p:cNvSpPr/>
          <p:nvPr/>
        </p:nvSpPr>
        <p:spPr>
          <a:xfrm rot="16200000">
            <a:off x="547024" y="1881352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29386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7C04-7F63-80E8-0F26-5389ECD9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F139DD-0719-255F-643D-C83833B3D9F5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转换部署阶段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8B17E8C-442E-F845-9D47-8D4B97C115D1}"/>
              </a:ext>
            </a:extLst>
          </p:cNvPr>
          <p:cNvSpPr txBox="1">
            <a:spLocks/>
          </p:cNvSpPr>
          <p:nvPr/>
        </p:nvSpPr>
        <p:spPr>
          <a:xfrm>
            <a:off x="742768" y="1668201"/>
            <a:ext cx="10268132" cy="329326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719455" marR="0" lvl="2" indent="-2762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987425" marR="0" lvl="3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1256030" marR="0" lvl="4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/>
              <a:t>将姿态分类模型转换为</a:t>
            </a:r>
            <a:r>
              <a:rPr lang="en-US" altLang="zh-CN" sz="2000" b="1" dirty="0"/>
              <a:t>TensorFlow Lite</a:t>
            </a:r>
            <a:r>
              <a:rPr lang="zh-CN" altLang="en-US" sz="2000" b="1" dirty="0"/>
              <a:t>：</a:t>
            </a:r>
          </a:p>
          <a:p>
            <a:r>
              <a:rPr lang="zh-CN" altLang="en-US" dirty="0"/>
              <a:t>导出姿态分类模型。</a:t>
            </a:r>
          </a:p>
          <a:p>
            <a:r>
              <a:rPr lang="zh-CN" altLang="en-US" dirty="0"/>
              <a:t>使用 </a:t>
            </a:r>
            <a:r>
              <a:rPr lang="en-US" altLang="zh-CN" dirty="0"/>
              <a:t>TensorFlow Lite </a:t>
            </a:r>
            <a:r>
              <a:rPr lang="zh-CN" altLang="en-US" dirty="0"/>
              <a:t>转换器姿态分类模型转换为 </a:t>
            </a:r>
            <a:r>
              <a:rPr lang="en-US" altLang="zh-CN" dirty="0"/>
              <a:t>TensorFlow Lite </a:t>
            </a:r>
            <a:r>
              <a:rPr lang="zh-CN" altLang="en-US" dirty="0"/>
              <a:t>模型。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TensorFlow Lite </a:t>
            </a:r>
            <a:r>
              <a:rPr lang="zh-CN" altLang="en-US" dirty="0"/>
              <a:t>的量化技术来进一步优化模型，以减少模型大小并提高性能。</a:t>
            </a:r>
            <a:endParaRPr lang="en-US" altLang="zh-CN" dirty="0"/>
          </a:p>
          <a:p>
            <a:r>
              <a:rPr lang="zh-CN" altLang="en-US" dirty="0"/>
              <a:t>将生成的 </a:t>
            </a:r>
            <a:r>
              <a:rPr lang="en-US" altLang="zh-CN" dirty="0"/>
              <a:t>TensorFlow Lite </a:t>
            </a:r>
            <a:r>
              <a:rPr lang="zh-CN" altLang="en-US" dirty="0"/>
              <a:t>模型部署到目标程序上，并在程序中使用 </a:t>
            </a:r>
            <a:r>
              <a:rPr lang="en-US" altLang="zh-CN" dirty="0"/>
              <a:t>TensorFlow Lite </a:t>
            </a:r>
            <a:r>
              <a:rPr lang="zh-CN" altLang="en-US" dirty="0"/>
              <a:t>运行时来执行推理。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BA719E-93B5-FD74-D36E-1829EAEB69B5}"/>
              </a:ext>
            </a:extLst>
          </p:cNvPr>
          <p:cNvSpPr/>
          <p:nvPr/>
        </p:nvSpPr>
        <p:spPr>
          <a:xfrm rot="16200000">
            <a:off x="547024" y="1881352"/>
            <a:ext cx="249617" cy="6567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17762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Part 1 </a:t>
            </a:r>
            <a:br>
              <a:rPr lang="en-US" altLang="zh-CN" dirty="0">
                <a:sym typeface="+mn-ea"/>
              </a:rPr>
            </a:br>
            <a:r>
              <a:rPr lang="zh-CN" altLang="en-US" b="1" dirty="0">
                <a:sym typeface="+mn-ea"/>
              </a:rPr>
              <a:t>研究背景</a:t>
            </a:r>
            <a:endParaRPr lang="zh-CN" altLang="en-US" b="1" dirty="0"/>
          </a:p>
        </p:txBody>
      </p:sp>
      <p:pic>
        <p:nvPicPr>
          <p:cNvPr id="4" name="图形 3" descr="靶心 纯色填充">
            <a:extLst>
              <a:ext uri="{FF2B5EF4-FFF2-40B4-BE49-F238E27FC236}">
                <a16:creationId xmlns:a16="http://schemas.microsoft.com/office/drawing/2014/main" id="{C5E6EC35-1BB4-2B52-1672-EBD244FB8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9495" y="2584173"/>
            <a:ext cx="1822174" cy="18221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b="1" dirty="0"/>
              <a:t>感谢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A8EF29-AEEB-556D-436B-E00D2EA474FD}"/>
              </a:ext>
            </a:extLst>
          </p:cNvPr>
          <p:cNvSpPr txBox="1"/>
          <p:nvPr/>
        </p:nvSpPr>
        <p:spPr>
          <a:xfrm>
            <a:off x="9230369" y="6241262"/>
            <a:ext cx="261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3F5FF"/>
                </a:solidFill>
                <a:effectLst/>
                <a:uLnTx/>
                <a:uFillTx/>
                <a:ea typeface="+mn-ea"/>
                <a:cs typeface="+mn-ea"/>
                <a:sym typeface="+mn-lt"/>
              </a:rPr>
              <a:t>201042Y113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3F5FF"/>
                </a:solidFill>
                <a:effectLst/>
                <a:uLnTx/>
                <a:uFillTx/>
                <a:ea typeface="+mn-ea"/>
                <a:cs typeface="+mn-ea"/>
                <a:sym typeface="+mn-lt"/>
              </a:rPr>
              <a:t>周昱廷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F3F5FF"/>
              </a:solidFill>
              <a:effectLst/>
              <a:uLnTx/>
              <a:uFillTx/>
              <a:ea typeface="+mn-ea"/>
              <a:cs typeface="+mn-ea"/>
              <a:sym typeface="+mn-lt"/>
            </a:endParaRPr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48A6D9D1-7B79-D428-FE0A-C051EC9E139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289750" y="3558991"/>
            <a:ext cx="3969522" cy="8187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algn="l"/>
            <a:r>
              <a:rPr lang="zh-CN" altLang="en-US" sz="3200" dirty="0">
                <a:solidFill>
                  <a:srgbClr val="586371"/>
                </a:solidFill>
              </a:rPr>
              <a:t>开题报告答辩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221DB1-7A90-4D90-F547-358317DF73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502" y="3558991"/>
            <a:ext cx="605228" cy="6052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561399" y="1345121"/>
            <a:ext cx="4886901" cy="43529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000" dirty="0"/>
              <a:t>随着社会生活水平的不断提高，日常的体育训练已经成为一部分人生活中不可缺失的一环。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面向专业运动员，该项目不仅有助于优化训练方法，科学预防运动伤害，提高运动效率，从而助力在竞技体育中取得更好的成绩。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面向普通大众，分析普通人的运动动作，也可以帮助他们进行更加安全有效的锻炼，用于预防运动相关的伤害，对于提高公众的整体健康水平和生活质量具有重要意义。</a:t>
            </a:r>
            <a:endParaRPr lang="en-US" altLang="zh-CN" sz="2000" dirty="0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研究背景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5DA8CE-1C4C-91E4-ACF2-F5EAC66CFA15}"/>
              </a:ext>
            </a:extLst>
          </p:cNvPr>
          <p:cNvSpPr/>
          <p:nvPr/>
        </p:nvSpPr>
        <p:spPr>
          <a:xfrm rot="16200000">
            <a:off x="350429" y="2723035"/>
            <a:ext cx="283802" cy="7886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7FBE4C-D1AF-CD2F-5694-7D47377D4F69}"/>
              </a:ext>
            </a:extLst>
          </p:cNvPr>
          <p:cNvSpPr/>
          <p:nvPr/>
        </p:nvSpPr>
        <p:spPr>
          <a:xfrm rot="16200000">
            <a:off x="350429" y="4269515"/>
            <a:ext cx="283802" cy="7886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1026" name="Picture 2" descr="Output stride and heatmap resolution">
            <a:extLst>
              <a:ext uri="{FF2B5EF4-FFF2-40B4-BE49-F238E27FC236}">
                <a16:creationId xmlns:a16="http://schemas.microsoft.com/office/drawing/2014/main" id="{888A3BF2-70B5-0EF8-D6A9-926F4DF2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35" y="1481752"/>
            <a:ext cx="6114905" cy="385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762816" y="2066688"/>
            <a:ext cx="5005070" cy="168402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Part 2 </a:t>
            </a:r>
            <a:br>
              <a:rPr lang="en-US" altLang="zh-CN" dirty="0">
                <a:sym typeface="+mn-ea"/>
              </a:rPr>
            </a:br>
            <a:r>
              <a:rPr lang="zh-CN" altLang="en-US" b="1" dirty="0">
                <a:sym typeface="+mn-ea"/>
              </a:rPr>
              <a:t>项目结构</a:t>
            </a:r>
            <a:endParaRPr b="1" dirty="0">
              <a:sym typeface="+mn-ea"/>
            </a:endParaRPr>
          </a:p>
        </p:txBody>
      </p:sp>
      <p:pic>
        <p:nvPicPr>
          <p:cNvPr id="3" name="图形 2" descr="齿轮 纯色填充">
            <a:extLst>
              <a:ext uri="{FF2B5EF4-FFF2-40B4-BE49-F238E27FC236}">
                <a16:creationId xmlns:a16="http://schemas.microsoft.com/office/drawing/2014/main" id="{851F1B5E-E145-0D41-E19F-516B0F877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3134" y="2661566"/>
            <a:ext cx="1712335" cy="17123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项目结构（预设）</a:t>
            </a:r>
            <a:endParaRPr lang="zh-CN" altLang="en-US" b="1" dirty="0"/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9BD94CAD-47CF-64A5-F753-7E72A2A06C02}"/>
              </a:ext>
            </a:extLst>
          </p:cNvPr>
          <p:cNvSpPr/>
          <p:nvPr/>
        </p:nvSpPr>
        <p:spPr>
          <a:xfrm>
            <a:off x="1209229" y="1679249"/>
            <a:ext cx="1918532" cy="711095"/>
          </a:xfrm>
          <a:prstGeom prst="chevron">
            <a:avLst/>
          </a:prstGeom>
          <a:solidFill>
            <a:srgbClr val="586371"/>
          </a:solidFill>
          <a:ln>
            <a:solidFill>
              <a:srgbClr val="586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采集数据</a:t>
            </a: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A2623E71-A90B-309F-BAA3-ACC7AEB1ED71}"/>
              </a:ext>
            </a:extLst>
          </p:cNvPr>
          <p:cNvSpPr/>
          <p:nvPr/>
        </p:nvSpPr>
        <p:spPr>
          <a:xfrm>
            <a:off x="3843671" y="1679244"/>
            <a:ext cx="1918532" cy="711095"/>
          </a:xfrm>
          <a:prstGeom prst="chevron">
            <a:avLst/>
          </a:prstGeom>
          <a:solidFill>
            <a:srgbClr val="586371"/>
          </a:solidFill>
          <a:ln>
            <a:solidFill>
              <a:srgbClr val="586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估计模型</a:t>
            </a:r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0E3ADCEE-3CAF-AFEC-FB56-5AA82D552017}"/>
              </a:ext>
            </a:extLst>
          </p:cNvPr>
          <p:cNvSpPr/>
          <p:nvPr/>
        </p:nvSpPr>
        <p:spPr>
          <a:xfrm>
            <a:off x="6407922" y="1679247"/>
            <a:ext cx="1918532" cy="711095"/>
          </a:xfrm>
          <a:prstGeom prst="chevron">
            <a:avLst/>
          </a:prstGeom>
          <a:solidFill>
            <a:srgbClr val="586371"/>
          </a:solidFill>
          <a:ln>
            <a:solidFill>
              <a:srgbClr val="586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姿态识别</a:t>
            </a:r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F7AC9E37-45DD-D700-FFF5-20C4D8EC3E16}"/>
              </a:ext>
            </a:extLst>
          </p:cNvPr>
          <p:cNvSpPr/>
          <p:nvPr/>
        </p:nvSpPr>
        <p:spPr>
          <a:xfrm>
            <a:off x="8950297" y="1679246"/>
            <a:ext cx="1918532" cy="711095"/>
          </a:xfrm>
          <a:prstGeom prst="chevron">
            <a:avLst/>
          </a:prstGeom>
          <a:solidFill>
            <a:srgbClr val="586371"/>
          </a:solidFill>
          <a:ln>
            <a:solidFill>
              <a:srgbClr val="5863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输出结果</a:t>
            </a: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4ECB620B-E5E1-A409-99A5-D31139A1FD49}"/>
              </a:ext>
            </a:extLst>
          </p:cNvPr>
          <p:cNvSpPr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1155106" y="2722343"/>
            <a:ext cx="1918532" cy="851867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输入信息数据</a:t>
            </a:r>
            <a:br>
              <a:rPr lang="zh-CN" altLang="en-US" sz="1600" dirty="0"/>
            </a:br>
            <a:r>
              <a:rPr lang="zh-CN" alt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图片集、视频流</a:t>
            </a:r>
            <a:endParaRPr lang="zh-CN" altLang="en-US" sz="1600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F931715F-CF60-AFE2-7C5B-2D8C5E54210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697179" y="2731737"/>
            <a:ext cx="2255267" cy="85186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 fontScale="92500" lnSpcReduction="20000"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719455" marR="0" lvl="2" indent="-2762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987425" marR="0" lvl="3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1256030" marR="0" lvl="4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通过估计模型实现人体结构位置的识别。</a:t>
            </a: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2D56DDAD-BD94-6BBF-197D-DC7729899C9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39403" y="2722343"/>
            <a:ext cx="2255267" cy="110240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719455" marR="0" lvl="2" indent="-2762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987425" marR="0" lvl="3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1256030" marR="0" lvl="4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卷积神经网络训练、学习不同运动姿势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判断不同运动姿势</a:t>
            </a:r>
          </a:p>
        </p:txBody>
      </p:sp>
      <p:sp>
        <p:nvSpPr>
          <p:cNvPr id="13" name="内容占位符 1">
            <a:extLst>
              <a:ext uri="{FF2B5EF4-FFF2-40B4-BE49-F238E27FC236}">
                <a16:creationId xmlns:a16="http://schemas.microsoft.com/office/drawing/2014/main" id="{71051270-4B5C-EB92-45F8-91B954C22AD1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8781627" y="2722343"/>
            <a:ext cx="2255267" cy="110240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719455" marR="0" lvl="2" indent="-2762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987425" marR="0" lvl="3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1256030" marR="0" lvl="4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sz="1500" dirty="0"/>
              <a:t>线性分类器输出最终判断结果</a:t>
            </a:r>
          </a:p>
        </p:txBody>
      </p:sp>
      <p:sp>
        <p:nvSpPr>
          <p:cNvPr id="2" name="箭头: V 形 1">
            <a:extLst>
              <a:ext uri="{FF2B5EF4-FFF2-40B4-BE49-F238E27FC236}">
                <a16:creationId xmlns:a16="http://schemas.microsoft.com/office/drawing/2014/main" id="{B6CAF064-B81F-8B14-C797-8C12F11DC6C0}"/>
              </a:ext>
            </a:extLst>
          </p:cNvPr>
          <p:cNvSpPr/>
          <p:nvPr/>
        </p:nvSpPr>
        <p:spPr>
          <a:xfrm>
            <a:off x="3171511" y="1776421"/>
            <a:ext cx="650285" cy="564548"/>
          </a:xfrm>
          <a:prstGeom prst="chevron">
            <a:avLst>
              <a:gd name="adj" fmla="val 4941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箭头: V 形 2">
            <a:extLst>
              <a:ext uri="{FF2B5EF4-FFF2-40B4-BE49-F238E27FC236}">
                <a16:creationId xmlns:a16="http://schemas.microsoft.com/office/drawing/2014/main" id="{B37B8D0B-6617-D665-E85B-48299C96AF7D}"/>
              </a:ext>
            </a:extLst>
          </p:cNvPr>
          <p:cNvSpPr/>
          <p:nvPr/>
        </p:nvSpPr>
        <p:spPr>
          <a:xfrm>
            <a:off x="5784079" y="1756160"/>
            <a:ext cx="672269" cy="584809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C6599471-D77F-0D54-74F7-70CC9C481E66}"/>
              </a:ext>
            </a:extLst>
          </p:cNvPr>
          <p:cNvSpPr/>
          <p:nvPr/>
        </p:nvSpPr>
        <p:spPr>
          <a:xfrm>
            <a:off x="8326454" y="1742388"/>
            <a:ext cx="672269" cy="584809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122" name="Picture 2" descr="drawing">
            <a:extLst>
              <a:ext uri="{FF2B5EF4-FFF2-40B4-BE49-F238E27FC236}">
                <a16:creationId xmlns:a16="http://schemas.microsoft.com/office/drawing/2014/main" id="{8D8898AD-39C1-D143-13F6-647BABD48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29" y="4078198"/>
            <a:ext cx="4552974" cy="19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8601881C-F74D-914A-C61A-B38D4D850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7" t="3787" r="12130" b="5494"/>
          <a:stretch/>
        </p:blipFill>
        <p:spPr bwMode="auto">
          <a:xfrm>
            <a:off x="6283498" y="4078198"/>
            <a:ext cx="1591453" cy="19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f">
            <a:extLst>
              <a:ext uri="{FF2B5EF4-FFF2-40B4-BE49-F238E27FC236}">
                <a16:creationId xmlns:a16="http://schemas.microsoft.com/office/drawing/2014/main" id="{99B5273E-E0F9-09E2-B3E7-4F02C1880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" t="512" r="746" b="2052"/>
          <a:stretch/>
        </p:blipFill>
        <p:spPr bwMode="auto">
          <a:xfrm>
            <a:off x="7874951" y="4080509"/>
            <a:ext cx="3325312" cy="19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Part 3 </a:t>
            </a:r>
            <a:br>
              <a:rPr lang="en-US" altLang="zh-CN" dirty="0">
                <a:sym typeface="+mn-ea"/>
              </a:rPr>
            </a:br>
            <a:r>
              <a:rPr lang="zh-CN" altLang="en-US" b="1" dirty="0">
                <a:sym typeface="+mn-ea"/>
              </a:rPr>
              <a:t>姿态检测</a:t>
            </a:r>
            <a:endParaRPr b="1" dirty="0">
              <a:sym typeface="+mn-ea"/>
            </a:endParaRPr>
          </a:p>
        </p:txBody>
      </p:sp>
      <p:pic>
        <p:nvPicPr>
          <p:cNvPr id="5" name="图形 4" descr="困惑的人 纯色填充">
            <a:extLst>
              <a:ext uri="{FF2B5EF4-FFF2-40B4-BE49-F238E27FC236}">
                <a16:creationId xmlns:a16="http://schemas.microsoft.com/office/drawing/2014/main" id="{3B0CACF8-2335-3D1D-8DB5-453E05F44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3014" y="2719194"/>
            <a:ext cx="1684020" cy="1684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11505" y="335710"/>
            <a:ext cx="10968990" cy="678815"/>
          </a:xfrm>
        </p:spPr>
        <p:txBody>
          <a:bodyPr/>
          <a:lstStyle/>
          <a:p>
            <a:r>
              <a:rPr lang="zh-CN" altLang="en-US" b="1" dirty="0">
                <a:sym typeface="+mn-ea"/>
              </a:rPr>
              <a:t>人体关键点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79BBD7-1969-BD10-A48B-2A4C799A3703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798502" y="1222856"/>
            <a:ext cx="3673784" cy="475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标注信息</a:t>
            </a:r>
            <a:endParaRPr lang="en-US" altLang="zh-CN" sz="2400" dirty="0"/>
          </a:p>
          <a:p>
            <a:r>
              <a:rPr lang="zh-CN" altLang="en-US" sz="2000" dirty="0"/>
              <a:t>默认</a:t>
            </a:r>
            <a:r>
              <a:rPr lang="en-US" altLang="zh-CN" sz="2000" dirty="0"/>
              <a:t>17</a:t>
            </a:r>
            <a:r>
              <a:rPr lang="zh-CN" altLang="en-US" sz="2000" dirty="0"/>
              <a:t>个关键点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COCO</a:t>
            </a:r>
            <a:r>
              <a:rPr lang="zh-CN" altLang="en-US" sz="2000" dirty="0"/>
              <a:t>数据集提供</a:t>
            </a:r>
            <a:r>
              <a:rPr lang="en-US" altLang="zh-CN" sz="2000" dirty="0"/>
              <a:t>17</a:t>
            </a:r>
            <a:r>
              <a:rPr lang="zh-CN" altLang="en-US" sz="2000" dirty="0"/>
              <a:t>个）</a:t>
            </a:r>
            <a:endParaRPr lang="en-US" altLang="zh-CN" sz="2000" dirty="0"/>
          </a:p>
          <a:p>
            <a:r>
              <a:rPr lang="zh-CN" altLang="en-US" sz="2000" dirty="0"/>
              <a:t>实际</a:t>
            </a:r>
            <a:r>
              <a:rPr lang="en-US" altLang="zh-CN" sz="2000" dirty="0"/>
              <a:t>17+1=18</a:t>
            </a:r>
            <a:r>
              <a:rPr lang="zh-CN" altLang="en-US" sz="2000" dirty="0"/>
              <a:t>个关键点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脖子，类似于身体的中心轴承，与身体其他各部位连接。</a:t>
            </a:r>
          </a:p>
          <a:p>
            <a:pPr marL="0" indent="0">
              <a:buNone/>
            </a:pPr>
            <a:r>
              <a:rPr lang="zh-CN" altLang="en-US" sz="2000" dirty="0"/>
              <a:t>脖子的定位可利用两边肩膀平均值来获取。</a:t>
            </a:r>
            <a:endParaRPr lang="en-US" altLang="zh-CN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0652A5-D1B4-9054-D0C2-0996F40D0629}"/>
              </a:ext>
            </a:extLst>
          </p:cNvPr>
          <p:cNvSpPr/>
          <p:nvPr/>
        </p:nvSpPr>
        <p:spPr>
          <a:xfrm rot="16200000">
            <a:off x="577961" y="1469679"/>
            <a:ext cx="283802" cy="78860"/>
          </a:xfrm>
          <a:prstGeom prst="rect">
            <a:avLst/>
          </a:prstGeom>
          <a:solidFill>
            <a:srgbClr val="F34F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4F508E-4580-2B66-55F7-DF12D1435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96" y="1222856"/>
            <a:ext cx="6953607" cy="491515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B364CC-AAD3-30A7-2F44-BF7720D2603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altLang="zh-CN" sz="3600" b="1" dirty="0"/>
              <a:t>Top-down</a:t>
            </a:r>
            <a:r>
              <a:rPr lang="en-US" altLang="zh-CN" b="1" dirty="0"/>
              <a:t> </a:t>
            </a:r>
            <a:r>
              <a:rPr lang="zh-CN" altLang="en-US" b="1" dirty="0"/>
              <a:t>方法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6C620EC6-8897-2450-1353-CFB6840FCF7F}"/>
              </a:ext>
            </a:extLst>
          </p:cNvPr>
          <p:cNvSpPr txBox="1">
            <a:spLocks/>
          </p:cNvSpPr>
          <p:nvPr/>
        </p:nvSpPr>
        <p:spPr>
          <a:xfrm>
            <a:off x="727761" y="1501793"/>
            <a:ext cx="10304860" cy="4830641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449580" marR="0" lvl="1" indent="-2317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719455" marR="0" lvl="2" indent="-2762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987425" marR="0" lvl="3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1256030" marR="0" lvl="4" indent="-26225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kern="1200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Top-down </a:t>
            </a:r>
            <a:r>
              <a:rPr lang="zh-CN" altLang="en-US" sz="2000" dirty="0"/>
              <a:t>方法是将一个复杂的问题或算法分解成很多个小的单元，每个单元称为一个模块 </a:t>
            </a:r>
            <a:r>
              <a:rPr lang="en-US" altLang="zh-CN" sz="2000" dirty="0"/>
              <a:t>(module)</a:t>
            </a:r>
            <a:r>
              <a:rPr lang="zh-CN" altLang="en-US" sz="2000" dirty="0"/>
              <a:t>。这些模块会被进一步分解成更小更基本的单元，直到这些小单元已经足够简单、很容易被理解，或者可以转化为已经解决的问题，此时即可以停止进一步分解。</a:t>
            </a:r>
            <a:endParaRPr lang="en-US" altLang="zh-CN" sz="2000" dirty="0"/>
          </a:p>
          <a:p>
            <a:r>
              <a:rPr lang="zh-CN" altLang="en-US" sz="2000" dirty="0"/>
              <a:t>应用在姿态检测中，</a:t>
            </a:r>
            <a:r>
              <a:rPr lang="en-US" altLang="zh-CN" sz="2000" dirty="0"/>
              <a:t>Top-down</a:t>
            </a:r>
            <a:r>
              <a:rPr lang="zh-CN" altLang="en-US" sz="2000" dirty="0"/>
              <a:t>方法首先利用目标检测算法从单帧图像中检测出单个人，得到边界框</a:t>
            </a:r>
            <a:r>
              <a:rPr lang="en-US" altLang="zh-CN" sz="2000" dirty="0"/>
              <a:t>——</a:t>
            </a:r>
            <a:r>
              <a:rPr lang="zh-CN" altLang="en-US" sz="2000" dirty="0"/>
              <a:t>通过在每一个边界框中检测人体关键点，从而连接成一个人形。缺点就是受检测框的影响太大，漏检，误检，</a:t>
            </a:r>
            <a:r>
              <a:rPr lang="en-US" altLang="zh-CN" sz="2000" dirty="0"/>
              <a:t>IOU</a:t>
            </a:r>
            <a:r>
              <a:rPr lang="zh-CN" altLang="en-US" sz="2000" dirty="0"/>
              <a:t>大小等都会对结果有影响，算法包括</a:t>
            </a:r>
            <a:r>
              <a:rPr lang="en-US" altLang="zh-CN" sz="2000" dirty="0"/>
              <a:t>RMPE</a:t>
            </a:r>
            <a:r>
              <a:rPr lang="zh-CN" altLang="en-US" sz="2000" dirty="0"/>
              <a:t>、</a:t>
            </a:r>
            <a:r>
              <a:rPr lang="en-US" altLang="zh-CN" sz="2000" dirty="0"/>
              <a:t>Mask-RCNN </a:t>
            </a:r>
            <a:r>
              <a:rPr lang="zh-CN" altLang="en-US" sz="2000" dirty="0"/>
              <a:t>等，这种方法一般具有较高的准确率但是处理速度较低。</a:t>
            </a:r>
          </a:p>
        </p:txBody>
      </p:sp>
    </p:spTree>
    <p:extLst>
      <p:ext uri="{BB962C8B-B14F-4D97-AF65-F5344CB8AC3E}">
        <p14:creationId xmlns:p14="http://schemas.microsoft.com/office/powerpoint/2010/main" val="264924207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023136d-9efa-45e3-91bf-b99ccddb9299"/>
  <p:tag name="COMMONDATA" val="eyJjb3VudCI6MzksImhkaWQiOiIyNGJmNTU2ZWU0NTA4MzEyNzc2MmUyZDI1YTQ3MjI4NSIsInVzZXJDb3VudCI6MX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314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73.7&quot;,&quot;top&quot;:&quot;78.5&quot;,&quot;width&quot;:&quot;702.55&quot;,&quot;height&quot;:&quot;350.15&quot;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1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单击添加文档标题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1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单击添加文档标题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314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314_4*b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DIAGRAM_GROUP_CODE" val="l1-1"/>
  <p:tag name="KSO_WM_UNIT_PRESET_TEXT" val="CONTENTS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4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DIAGRAM_GROUP_CODE" val="l1-1"/>
  <p:tag name="KSO_WM_UNIT_PRESET_TEXT" val="目录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1_1"/>
  <p:tag name="KSO_WM_TEMPLATE_CATEGORY" val="custom"/>
  <p:tag name="KSO_WM_TEMPLATE_INDEX" val="20230314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449.65000000000003,&quot;width&quot;:384.9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4*l_h_i*1_1_2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"/>
  <p:tag name="KSO_WM_DIAGRAM_MAX_ITEMCNT" val="6"/>
  <p:tag name="KSO_WM_DIAGRAM_MIN_ITEMCNT" val="2"/>
  <p:tag name="KSO_WM_DIAGRAM_VIRTUALLY_FRAME" val="{&quot;height&quot;:449.65000000000003,&quot;width&quot;:384.9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314_4*l_h_a*1_1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49.65000000000003,&quot;width&quot;:384.9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2_1"/>
  <p:tag name="KSO_WM_TEMPLATE_CATEGORY" val="custom"/>
  <p:tag name="KSO_WM_TEMPLATE_INDEX" val="20230314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449.65000000000003,&quot;width&quot;:384.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314_4*l_h_i*1_2_2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"/>
  <p:tag name="KSO_WM_DIAGRAM_MAX_ITEMCNT" val="6"/>
  <p:tag name="KSO_WM_DIAGRAM_MIN_ITEMCNT" val="2"/>
  <p:tag name="KSO_WM_DIAGRAM_VIRTUALLY_FRAME" val="{&quot;height&quot;:449.65000000000003,&quot;width&quot;:384.9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314_4*l_h_a*1_2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49.65000000000003,&quot;width&quot;:384.9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3_1"/>
  <p:tag name="KSO_WM_TEMPLATE_CATEGORY" val="custom"/>
  <p:tag name="KSO_WM_TEMPLATE_INDEX" val="20230314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MAX_ITEMCNT" val="6"/>
  <p:tag name="KSO_WM_DIAGRAM_MIN_ITEMCNT" val="2"/>
  <p:tag name="KSO_WM_DIAGRAM_VIRTUALLY_FRAME" val="{&quot;height&quot;:449.65000000000003,&quot;width&quot;:384.9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314_4*l_h_i*1_3_2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3"/>
  <p:tag name="KSO_WM_DIAGRAM_MAX_ITEMCNT" val="6"/>
  <p:tag name="KSO_WM_DIAGRAM_MIN_ITEMCNT" val="2"/>
  <p:tag name="KSO_WM_DIAGRAM_VIRTUALLY_FRAME" val="{&quot;height&quot;:449.65000000000003,&quot;width&quot;:384.9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314_4*l_h_a*1_3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49.65000000000003,&quot;width&quot;:384.9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4_1"/>
  <p:tag name="KSO_WM_TEMPLATE_CATEGORY" val="custom"/>
  <p:tag name="KSO_WM_TEMPLATE_INDEX" val="20230314"/>
  <p:tag name="KSO_WM_UNIT_LAYERLEVEL" val="1_1_1"/>
  <p:tag name="KSO_WM_TAG_VERSION" val="1.0"/>
  <p:tag name="KSO_WM_DIAGRAM_GROUP_CODE" val="l1-1"/>
  <p:tag name="KSO_WM_UNIT_TYPE" val="l_h_i"/>
  <p:tag name="KSO_WM_UNIT_INDEX" val="1_4_1"/>
  <p:tag name="KSO_WM_DIAGRAM_VERSION" val="3"/>
  <p:tag name="KSO_WM_DIAGRAM_MAX_ITEMCNT" val="6"/>
  <p:tag name="KSO_WM_DIAGRAM_MIN_ITEMCNT" val="2"/>
  <p:tag name="KSO_WM_DIAGRAM_VIRTUALLY_FRAME" val="{&quot;height&quot;:449.65000000000003,&quot;width&quot;:384.9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314_4*l_h_i*1_4_2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4"/>
  <p:tag name="KSO_WM_DIAGRAM_MAX_ITEMCNT" val="6"/>
  <p:tag name="KSO_WM_DIAGRAM_MIN_ITEMCNT" val="2"/>
  <p:tag name="KSO_WM_DIAGRAM_VIRTUALLY_FRAME" val="{&quot;height&quot;:449.65000000000003,&quot;width&quot;:384.9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314_4*l_h_a*1_4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49.65000000000003,&quot;width&quot;:384.9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1_1"/>
  <p:tag name="KSO_WM_TEMPLATE_CATEGORY" val="custom"/>
  <p:tag name="KSO_WM_TEMPLATE_INDEX" val="20230314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449.65000000000003,&quot;width&quot;:384.9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4*l_h_i*1_1_2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1"/>
  <p:tag name="KSO_WM_DIAGRAM_MAX_ITEMCNT" val="6"/>
  <p:tag name="KSO_WM_DIAGRAM_MIN_ITEMCNT" val="2"/>
  <p:tag name="KSO_WM_DIAGRAM_VIRTUALLY_FRAME" val="{&quot;height&quot;:449.65000000000003,&quot;width&quot;:384.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1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314_4*l_h_a*1_1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49.65000000000003,&quot;width&quot;:384.9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4*l_h_i*1_2_1"/>
  <p:tag name="KSO_WM_TEMPLATE_CATEGORY" val="custom"/>
  <p:tag name="KSO_WM_TEMPLATE_INDEX" val="20230314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449.65000000000003,&quot;width&quot;:384.9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314_4*l_h_i*1_2_2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UNIT_PRESET_TEXT" val="02"/>
  <p:tag name="KSO_WM_DIAGRAM_MAX_ITEMCNT" val="6"/>
  <p:tag name="KSO_WM_DIAGRAM_MIN_ITEMCNT" val="2"/>
  <p:tag name="KSO_WM_DIAGRAM_VIRTUALLY_FRAME" val="{&quot;height&quot;:449.65000000000003,&quot;width&quot;:384.9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314"/>
  <p:tag name="KSO_WM_UNIT_LAYERLEVEL" val="1_1_1"/>
  <p:tag name="KSO_WM_TAG_VERSION" val="1.0"/>
  <p:tag name="KSO_WM_BEAUTIFY_FLAG" val="#wm#"/>
  <p:tag name="KSO_WM_DIAGRAM_GROUP_CODE" val="l1-1"/>
  <p:tag name="KSO_WM_UNIT_TYPE" val="l_h_a"/>
  <p:tag name="KSO_WM_UNIT_ID" val="custom20230314_4*l_h_a*1_2_1"/>
  <p:tag name="KSO_WM_DIAGRAM_VERSION" val="3"/>
  <p:tag name="KSO_WM_UNIT_PRESET_TEXT" val="单击添加目录标题"/>
  <p:tag name="KSO_WM_DIAGRAM_MAX_ITEMCNT" val="6"/>
  <p:tag name="KSO_WM_DIAGRAM_MIN_ITEMCNT" val="2"/>
  <p:tag name="KSO_WM_DIAGRAM_VIRTUALLY_FRAME" val="{&quot;height&quot;:449.65000000000003,&quot;width&quot;:384.9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8*f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单击此处添加文本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1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8*f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单击此处添加文本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8*f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单击此处添加文本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8*f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单击此处添加文本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8*f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单击此处添加文本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1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8*f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单击此处添加文本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8*f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单击此处添加文本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8*f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单击此处添加文本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1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14_8*f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单击此处添加文本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314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504.35&quot;,&quot;top&quot;:&quot;139.2&quot;,&quot;width&quot;:&quot;435.7&quot;,&quot;height&quot;:&quot;21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8"/>
  <p:tag name="KSO_WM_UNIT_ID" val="_1*i*8"/>
  <p:tag name="KSO_WM_UNIT_LAYERLEVEL" val="1"/>
  <p:tag name="KSO_WM_TAG_VERSION" val="1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7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添加章节标题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314"/>
  <p:tag name="KSO_WM_SLIDE_TYPE" val="text"/>
  <p:tag name="KSO_WM_SLIDE_SUBTYPE" val="pureTxt"/>
  <p:tag name="KSO_WM_SLIDE_SIZE" val="863*460"/>
  <p:tag name="KSO_WM_SLIDE_POSITION" val="47*31"/>
  <p:tag name="KSO_WM_SLIDE_LAYOUT" val="a_f"/>
  <p:tag name="KSO_WM_SLIDE_LAYOUT_CNT" val="1_1"/>
  <p:tag name="KSO_WM_SPECIAL_SOURCE" val="bdnull"/>
  <p:tag name="KSO_WM_SLIDE_LAYOUT_NAME" val="标题和内容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8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314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73.7&quot;,&quot;top&quot;:&quot;78.5&quot;,&quot;width&quot;:&quot;702.55&quot;,&quot;height&quot;:&quot;350.15&quot;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9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PRESET_TEXT" val="THANK  YO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9"/>
  <p:tag name="KSO_WM_UNIT_ID" val="_1*i*9"/>
  <p:tag name="KSO_WM_UNIT_LAYERLEVEL" val="1"/>
  <p:tag name="KSO_WM_TAG_VERSION" val="1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1*a*1"/>
  <p:tag name="KSO_WM_TEMPLATE_CATEGORY" val="custom"/>
  <p:tag name="KSO_WM_TEMPLATE_INDEX" val="20230314"/>
  <p:tag name="KSO_WM_UNIT_LAYERLEVEL" val="1"/>
  <p:tag name="KSO_WM_TAG_VERSION" val="1.0"/>
  <p:tag name="KSO_WM_BEAUTIFY_FLAG" val="#wm#"/>
  <p:tag name="KSO_WM_UNIT_CONTENT_GROUP_TYPE" val="contentchip"/>
  <p:tag name="KSO_WM_UNIT_PRESET_TEXT" val="单击添加文档标题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0"/>
  <p:tag name="KSO_WM_UNIT_ID" val="_1*i*10"/>
  <p:tag name="KSO_WM_UNIT_LAYERLEVEL" val="1"/>
  <p:tag name="KSO_WM_TAG_VERSION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UNIT_TYPE" val="i"/>
  <p:tag name="KSO_WM_UNIT_INDEX" val="1"/>
  <p:tag name="KSO_WM_UNIT_CONTENT_GROUP_TYPE" val="titlesty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TYPE" val="i"/>
  <p:tag name="KSO_WM_UNIT_INDEX" val="1"/>
  <p:tag name="KSO_WM_UNIT_CONTENT_GROUP_TYPE" val="titlesty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UNIT_TYPE" val="i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UNIT_TYPE" val="i"/>
  <p:tag name="KSO_WM_UNIT_INDEX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UNIT_TYPE" val="i"/>
  <p:tag name="KSO_WM_UNIT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TYPE" val="i"/>
  <p:tag name="KSO_WM_UNIT_INDEX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TYPE" val="i"/>
  <p:tag name="KSO_WM_UNIT_INDEX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CONTENT_GROUP_TYPE" val="contentchip"/>
  <p:tag name="KSO_WM_UNIT_TYPE" val="i"/>
  <p:tag name="KSO_WM_UNIT_INDEX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UNIT_TYPE" val="i"/>
  <p:tag name="KSO_WM_UNIT_INDEX" val="1"/>
  <p:tag name="KSO_WM_UNIT_CONTENT_GROUP_TYPE" val="titlesty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UNIT_TYPE" val="i"/>
  <p:tag name="KSO_WM_UNIT_INDEX" val="1"/>
  <p:tag name="KSO_WM_UNIT_CONTENT_GROUP_TYPE" val="titlesty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UNIT_TYPE" val="i"/>
  <p:tag name="KSO_WM_UNIT_INDEX" val="1"/>
  <p:tag name="KSO_WM_UNIT_CONTENT_GROUP_TYPE" val="titlesty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31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UNIT_TYPE" val="i"/>
  <p:tag name="KSO_WM_UNIT_INDEX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PRESET_TEXT" val="单击此处编辑母版文本样式&#10;第二级&#10;第三级&#10;第四级&#10;第五级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UNIT_TYPE" val="i"/>
  <p:tag name="KSO_WM_UNIT_INDEX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31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CONTENT_GROUP_TYPE" val="titlesty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CONTENT_GROUP_TYPE" val="contentchip"/>
  <p:tag name="KSO_WM_UNIT_TYPE" val="i"/>
  <p:tag name="KSO_WM_UNIT_INDEX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314"/>
  <p:tag name="KSO_WM_SPECIAL_SOURCE" val="bdnull"/>
  <p:tag name="KSO_WM_TEMPLATE_THUMBS_INDEX" val="1、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CONTENT_GROUP_TYPE" val="contentchip"/>
  <p:tag name="KSO_WM_UNIT_TYPE" val="i"/>
  <p:tag name="KSO_WM_UNIT_INDEX" val="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CONTENT_GROUP_TYPE" val="contentchip"/>
  <p:tag name="KSO_WM_UNIT_TYPE" val="i"/>
  <p:tag name="KSO_WM_UNIT_INDEX" val="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UNIT_CONTENT_GROUP_TYPE" val="contentchip"/>
  <p:tag name="KSO_WM_UNIT_TYPE" val="i"/>
  <p:tag name="KSO_WM_UNIT_INDEX" val="1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UNIT_TYPE" val="i"/>
  <p:tag name="KSO_WM_UNIT_INDEX" val="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自定义 102">
      <a:dk1>
        <a:srgbClr val="000000"/>
      </a:dk1>
      <a:lt1>
        <a:srgbClr val="FFFFFF"/>
      </a:lt1>
      <a:dk2>
        <a:srgbClr val="011163"/>
      </a:dk2>
      <a:lt2>
        <a:srgbClr val="F3F5FF"/>
      </a:lt2>
      <a:accent1>
        <a:srgbClr val="4864FC"/>
      </a:accent1>
      <a:accent2>
        <a:srgbClr val="6C5EDE"/>
      </a:accent2>
      <a:accent3>
        <a:srgbClr val="9059BF"/>
      </a:accent3>
      <a:accent4>
        <a:srgbClr val="B453A1"/>
      </a:accent4>
      <a:accent5>
        <a:srgbClr val="D84E82"/>
      </a:accent5>
      <a:accent6>
        <a:srgbClr val="FC4864"/>
      </a:accent6>
      <a:hlink>
        <a:srgbClr val="0563C1"/>
      </a:hlink>
      <a:folHlink>
        <a:srgbClr val="954D72"/>
      </a:folHlink>
    </a:clrScheme>
    <a:fontScheme name="自定义 18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34F56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>
            <a:ln>
              <a:noFill/>
            </a:ln>
            <a:solidFill>
              <a:srgbClr val="FFFFFF"/>
            </a:solidFill>
            <a:effectLst/>
            <a:uLnTx/>
            <a:uFillTx/>
            <a:latin typeface="Calibri" panose="020F0502020204030204" pitchFamily="34" charset="0"/>
            <a:ea typeface="微软雅黑" panose="020B0503020204020204" pitchFamily="34" charset="-122"/>
            <a:cs typeface="+mn-ea"/>
            <a:sym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Normal"/>
        <a:ea typeface=""/>
        <a:cs typeface=""/>
        <a:font script="Jpan" typeface="ＭＳ Ｐゴシック"/>
        <a:font script="Hang" typeface="맑은 고딕"/>
        <a:font script="Hans" typeface="MiSans Normal"/>
        <a:font script="Hant" typeface="新細明體"/>
        <a:font script="Arab" typeface="MiSans Normal"/>
        <a:font script="Hebr" typeface="MiSans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Normal"/>
        <a:ea typeface=""/>
        <a:cs typeface=""/>
        <a:font script="Jpan" typeface="ＭＳ Ｐゴシック"/>
        <a:font script="Hang" typeface="맑은 고딕"/>
        <a:font script="Hans" typeface="MiSans Normal"/>
        <a:font script="Hant" typeface="新細明體"/>
        <a:font script="Arab" typeface="MiSans Normal"/>
        <a:font script="Hebr" typeface="MiSans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689</TotalTime>
  <Words>1890</Words>
  <Application>Microsoft Macintosh PowerPoint</Application>
  <PresentationFormat>宽屏</PresentationFormat>
  <Paragraphs>201</Paragraphs>
  <Slides>30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MiSans Heavy</vt:lpstr>
      <vt:lpstr>MiSans Normal</vt:lpstr>
      <vt:lpstr>Arial</vt:lpstr>
      <vt:lpstr>Calibri</vt:lpstr>
      <vt:lpstr>Helvetica</vt:lpstr>
      <vt:lpstr>Wingdings</vt:lpstr>
      <vt:lpstr>Office 主题</vt:lpstr>
      <vt:lpstr>基于视频的 体育动作标准度评估算法</vt:lpstr>
      <vt:lpstr>目录</vt:lpstr>
      <vt:lpstr>Part 1  研究背景</vt:lpstr>
      <vt:lpstr>研究背景</vt:lpstr>
      <vt:lpstr>Part 2  项目结构</vt:lpstr>
      <vt:lpstr>项目结构（预设）</vt:lpstr>
      <vt:lpstr>Part 3  姿态检测</vt:lpstr>
      <vt:lpstr>人体关键点</vt:lpstr>
      <vt:lpstr>Top-down 方法</vt:lpstr>
      <vt:lpstr>Top-down 方法应用</vt:lpstr>
      <vt:lpstr>Top-down 方法问题</vt:lpstr>
      <vt:lpstr>Bottom-up 方法</vt:lpstr>
      <vt:lpstr>Part 4  姿态识别</vt:lpstr>
      <vt:lpstr>PAF (Part Affinity Fields)</vt:lpstr>
      <vt:lpstr>PAF 算法</vt:lpstr>
      <vt:lpstr>PAF 算法</vt:lpstr>
      <vt:lpstr>PAF 总结</vt:lpstr>
      <vt:lpstr>估计模型选择</vt:lpstr>
      <vt:lpstr>MoveNet 简介</vt:lpstr>
      <vt:lpstr>MoveNet 优势</vt:lpstr>
      <vt:lpstr>Lightning &amp; Thunder</vt:lpstr>
      <vt:lpstr>MoveNet 各模型对比</vt:lpstr>
      <vt:lpstr>Part 5  工具资料</vt:lpstr>
      <vt:lpstr>Jupyter Notebook</vt:lpstr>
      <vt:lpstr>TensorFlow Lite</vt:lpstr>
      <vt:lpstr>Part 6  操作步骤</vt:lpstr>
      <vt:lpstr>预处理阶段</vt:lpstr>
      <vt:lpstr>训练阶段</vt:lpstr>
      <vt:lpstr>转换部署阶段</vt:lpstr>
      <vt:lpstr>感谢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YUTING ZHOU</dc:creator>
  <cp:lastModifiedBy>Magicherry</cp:lastModifiedBy>
  <cp:revision>351</cp:revision>
  <dcterms:created xsi:type="dcterms:W3CDTF">2019-06-19T02:08:00Z</dcterms:created>
  <dcterms:modified xsi:type="dcterms:W3CDTF">2024-03-28T07:21:15Z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20C6F46EFBB54C7EA03DAE84A4C37FB6_11</vt:lpwstr>
  </property>
  <property fmtid="{D5CDD505-2E9C-101B-9397-08002B2CF9AE}" pid="4" name="KSOTemplateUUID">
    <vt:lpwstr>v1.0_mb_WWKVAA3calnmZWOTug9OwQ==</vt:lpwstr>
  </property>
</Properties>
</file>